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2"/>
  </p:notesMasterIdLst>
  <p:sldIdLst>
    <p:sldId id="261" r:id="rId5"/>
    <p:sldId id="306" r:id="rId6"/>
    <p:sldId id="358" r:id="rId7"/>
    <p:sldId id="359" r:id="rId8"/>
    <p:sldId id="356" r:id="rId9"/>
    <p:sldId id="307" r:id="rId10"/>
    <p:sldId id="366" r:id="rId11"/>
    <p:sldId id="364" r:id="rId12"/>
    <p:sldId id="363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0" r:id="rId22"/>
    <p:sldId id="402" r:id="rId23"/>
    <p:sldId id="403" r:id="rId24"/>
    <p:sldId id="404" r:id="rId25"/>
    <p:sldId id="431" r:id="rId26"/>
    <p:sldId id="432" r:id="rId27"/>
    <p:sldId id="433" r:id="rId28"/>
    <p:sldId id="386" r:id="rId29"/>
    <p:sldId id="387" r:id="rId30"/>
    <p:sldId id="376" r:id="rId31"/>
    <p:sldId id="377" r:id="rId32"/>
    <p:sldId id="378" r:id="rId33"/>
    <p:sldId id="379" r:id="rId34"/>
    <p:sldId id="380" r:id="rId35"/>
    <p:sldId id="381" r:id="rId36"/>
    <p:sldId id="406" r:id="rId37"/>
    <p:sldId id="407" r:id="rId38"/>
    <p:sldId id="408" r:id="rId39"/>
    <p:sldId id="409" r:id="rId40"/>
    <p:sldId id="410" r:id="rId41"/>
    <p:sldId id="411" r:id="rId42"/>
    <p:sldId id="434" r:id="rId43"/>
    <p:sldId id="435" r:id="rId44"/>
    <p:sldId id="436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382" r:id="rId56"/>
    <p:sldId id="383" r:id="rId57"/>
    <p:sldId id="384" r:id="rId58"/>
    <p:sldId id="385" r:id="rId59"/>
    <p:sldId id="437" r:id="rId60"/>
    <p:sldId id="438" r:id="rId61"/>
    <p:sldId id="439" r:id="rId62"/>
    <p:sldId id="440" r:id="rId63"/>
    <p:sldId id="441" r:id="rId64"/>
    <p:sldId id="442" r:id="rId65"/>
    <p:sldId id="398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9" r:id="rId86"/>
    <p:sldId id="443" r:id="rId87"/>
    <p:sldId id="444" r:id="rId88"/>
    <p:sldId id="445" r:id="rId89"/>
    <p:sldId id="446" r:id="rId90"/>
    <p:sldId id="447" r:id="rId91"/>
    <p:sldId id="448" r:id="rId92"/>
    <p:sldId id="405" r:id="rId93"/>
    <p:sldId id="449" r:id="rId94"/>
    <p:sldId id="450" r:id="rId95"/>
    <p:sldId id="451" r:id="rId96"/>
    <p:sldId id="452" r:id="rId97"/>
    <p:sldId id="453" r:id="rId98"/>
    <p:sldId id="400" r:id="rId99"/>
    <p:sldId id="401" r:id="rId100"/>
    <p:sldId id="270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66"/>
    <a:srgbClr val="42AA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6860" autoAdjust="0"/>
  </p:normalViewPr>
  <p:slideViewPr>
    <p:cSldViewPr snapToGrid="0">
      <p:cViewPr varScale="1">
        <p:scale>
          <a:sx n="48" d="100"/>
          <a:sy n="48" d="100"/>
        </p:scale>
        <p:origin x="82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AttributesPredefined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StandardPackage.ht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lworks.com/hdl_corner/vhdl_ref/VHDLContents/TEXTIOPackage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3"/>
            <a:ext cx="12188389" cy="685800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05" y="1582609"/>
            <a:ext cx="7171797" cy="1537097"/>
          </a:xfrm>
        </p:spPr>
        <p:txBody>
          <a:bodyPr>
            <a:noAutofit/>
          </a:bodyPr>
          <a:lstStyle/>
          <a:p>
            <a:pPr algn="ctr"/>
            <a:r>
              <a:rPr lang="en-US" sz="2800" b="1" cap="none" dirty="0">
                <a:solidFill>
                  <a:srgbClr val="FFFF00"/>
                </a:solidFill>
              </a:rPr>
              <a:t>A Summary of 1076 - 2019 IEEE Standard </a:t>
            </a:r>
            <a:br>
              <a:rPr lang="en-US" sz="2800" b="1" cap="none" dirty="0">
                <a:solidFill>
                  <a:srgbClr val="FFFF00"/>
                </a:solidFill>
              </a:rPr>
            </a:br>
            <a:r>
              <a:rPr lang="en-US" sz="2800" b="1" cap="none" dirty="0">
                <a:solidFill>
                  <a:srgbClr val="FFFF00"/>
                </a:solidFill>
              </a:rPr>
              <a:t>VHDL Language Reference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654" y="3052497"/>
            <a:ext cx="5920248" cy="13291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 cap="none" dirty="0">
                <a:solidFill>
                  <a:srgbClr val="FF0000"/>
                </a:solidFill>
              </a:rPr>
              <a:t>by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GB" sz="2400" b="1" cap="none" dirty="0">
                <a:solidFill>
                  <a:srgbClr val="FF0000"/>
                </a:solidFill>
              </a:rPr>
              <a:t>Furkan Kaya, Koray Karakurt,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cap="none" dirty="0">
                <a:solidFill>
                  <a:srgbClr val="FF0000"/>
                </a:solidFill>
              </a:rPr>
              <a:t>Mert Ecevit, Orhan </a:t>
            </a:r>
            <a:r>
              <a:rPr lang="tr-TR" sz="2400" b="1" cap="none" dirty="0">
                <a:solidFill>
                  <a:srgbClr val="FF0000"/>
                </a:solidFill>
              </a:rPr>
              <a:t>Çalışkan</a:t>
            </a:r>
            <a:r>
              <a:rPr lang="en-GB" sz="2400" b="1" cap="none" dirty="0">
                <a:solidFill>
                  <a:srgbClr val="FF0000"/>
                </a:solidFill>
              </a:rPr>
              <a:t>,                            Seyit Ko</a:t>
            </a:r>
            <a:r>
              <a:rPr lang="tr-TR" sz="2400" b="1" cap="none" dirty="0">
                <a:solidFill>
                  <a:srgbClr val="FF0000"/>
                </a:solidFill>
              </a:rPr>
              <a:t>çak </a:t>
            </a:r>
            <a:r>
              <a:rPr lang="en-GB" sz="2400" b="1" cap="none" dirty="0">
                <a:solidFill>
                  <a:srgbClr val="FF0000"/>
                </a:solidFill>
              </a:rPr>
              <a:t>and Yunus </a:t>
            </a:r>
            <a:r>
              <a:rPr lang="tr-TR" sz="2400" b="1" cap="none" dirty="0">
                <a:solidFill>
                  <a:srgbClr val="FF0000"/>
                </a:solidFill>
              </a:rPr>
              <a:t>Küçük</a:t>
            </a:r>
            <a:endParaRPr lang="en-GB" sz="24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GB" sz="300" b="1" i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2400" b="1" i="1" cap="none" dirty="0">
                <a:solidFill>
                  <a:srgbClr val="00B050"/>
                </a:solidFill>
              </a:rPr>
              <a:t>27/12/2024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2165-E7B4-F9FE-6F58-B80AE03B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B5907B-94F1-1829-6A56-75EB0DFDFCC7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7,8,9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 DECLARATIONS,BODIES,INSTANTIATION </a:t>
            </a:r>
            <a:endParaRPr lang="en-GB" sz="32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E7E3D4-A251-10AD-8EC7-594D3ACA7DC5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6030991" cy="574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declarations define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package, including constants, types, subprograms, and generics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declared in a package can be made visible in other design units through selection or use clauses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package body must match its corresponding package declaration and follow it in the same declarative region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instantiation declarations create an instance of an uninstantiated package, associating actuals with generics through a generic map aspect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behaves like a generic-mapped package with declarations and bodies from the uninstantiated package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0523122A-4823-3313-5B30-5EFFBB45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43" y="1195622"/>
            <a:ext cx="5163457" cy="60923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 := 10;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2;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integer)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3;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triple;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body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mypackage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in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packageexample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work.mypackage.all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triple(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inputvalue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ABB2DE-945C-CFEF-F032-36F4E78F498B}"/>
              </a:ext>
            </a:extLst>
          </p:cNvPr>
          <p:cNvSpPr txBox="1">
            <a:spLocks/>
          </p:cNvSpPr>
          <p:nvPr/>
        </p:nvSpPr>
        <p:spPr bwMode="auto">
          <a:xfrm>
            <a:off x="7028542" y="582377"/>
            <a:ext cx="3698725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2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9AF05-81A6-5A1A-3232-729A7D68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13D786-C93C-E7F1-6914-98300127D5C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5. </a:t>
            </a:r>
            <a:r>
              <a:rPr lang="tr-TR" sz="2800" b="1" dirty="0" err="1">
                <a:solidFill>
                  <a:srgbClr val="FF0000"/>
                </a:solidFill>
              </a:rPr>
              <a:t>tYPES</a:t>
            </a:r>
            <a:endParaRPr lang="tr-TR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549C5-D997-58A2-225B-05682915DB31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 err="1">
                <a:solidFill>
                  <a:schemeClr val="bg1"/>
                </a:solidFill>
              </a:rPr>
              <a:t>Scalar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Composite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Access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File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 err="1">
                <a:solidFill>
                  <a:schemeClr val="bg1"/>
                </a:solidFill>
              </a:rPr>
              <a:t>Protected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5.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String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Representations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5.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Unspecified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0FAA921A-5242-1FA0-C8A0-1C7B6E94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1D7F4F-0EAE-5472-59B5-A486086487AF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89D0-2D0B-7E83-2017-A2AA780A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8AB731-5E80-6BAF-ABEF-74ADDB5C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815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type is defined by a set of values and operations, including basic and predefined operations automatically provided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types can be unconstrained, fully constrained, or partially constrained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divided into five main categories: scalar, composite, access, file, and protected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EB9C16-4D58-154B-9481-6F54E2AD81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9F243B-901D-84D8-D4E3-C9033181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8" y="3916024"/>
            <a:ext cx="3358824" cy="15769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3F4ACB-2C3E-ABFF-A24F-4979519DFB0A}"/>
              </a:ext>
            </a:extLst>
          </p:cNvPr>
          <p:cNvSpPr txBox="1">
            <a:spLocks/>
          </p:cNvSpPr>
          <p:nvPr/>
        </p:nvSpPr>
        <p:spPr bwMode="auto">
          <a:xfrm>
            <a:off x="0" y="23995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SCALAR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DFB17E4-B270-B778-8F3E-57B61D5C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66" y="3570149"/>
            <a:ext cx="3277057" cy="24577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FE487A3-5085-E002-6EB8-6605310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31" y="4068128"/>
            <a:ext cx="2962688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54D2-5D48-38C5-CDD5-70E12A78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556899-A9EF-0B69-0ED3-AB884B8526B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ea typeface="+mj-ea"/>
                <a:cs typeface="+mj-cs"/>
              </a:rPr>
              <a:t>CODE EXAMPLE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367D13B-6BFD-7F71-8875-EED5DB7C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51" y="542453"/>
            <a:ext cx="3666650" cy="58583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std_logic_vector(13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an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std_logic_vector(3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bcdtoseven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digit_type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'0';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signal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 := 0;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std_logic_vector(3 downto 0))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std_logic_vector(6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"0100100";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"0011"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"0110000";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"0011001";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"0000010";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"0111"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"1000"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"0000000";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"1001"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"0010000";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"1111111";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seg_output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218032E-4B8C-B153-F671-ABAAF3B86D78}"/>
              </a:ext>
            </a:extLst>
          </p:cNvPr>
          <p:cNvSpPr txBox="1">
            <a:spLocks/>
          </p:cNvSpPr>
          <p:nvPr/>
        </p:nvSpPr>
        <p:spPr>
          <a:xfrm>
            <a:off x="4411133" y="551506"/>
            <a:ext cx="5436183" cy="5002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50000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not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clk_divider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to_integer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10)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std_logic_vector(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to_unsigned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value_int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 10, 4));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"1110";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"1101";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"1011";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when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"0111";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binary_to_seven_segment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an &lt;= "1111";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'1');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6800A7F-D958-865F-A429-71852A214730}"/>
              </a:ext>
            </a:extLst>
          </p:cNvPr>
          <p:cNvSpPr txBox="1"/>
          <p:nvPr/>
        </p:nvSpPr>
        <p:spPr>
          <a:xfrm>
            <a:off x="8636583" y="542453"/>
            <a:ext cx="31066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slow_clk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thousands_digit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ones_digit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LID4096" sz="800" dirty="0"/>
          </a:p>
        </p:txBody>
      </p:sp>
    </p:spTree>
    <p:extLst>
      <p:ext uri="{BB962C8B-B14F-4D97-AF65-F5344CB8AC3E}">
        <p14:creationId xmlns:p14="http://schemas.microsoft.com/office/powerpoint/2010/main" val="328504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1935732"/>
            <a:ext cx="10724247" cy="36851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 arrays store multiple elements of the same type in an organized way and provide fast access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Arrays are used for grouping data, modeling multidimensional structures, and performing operations on large data sets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serve as a foundation for creating dynamic data structures and algorithms, enabling efficient data management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allow grouping of different types of elements under a single name, where each element can have a different data 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types are useful for modeling complex data structures where multiple related values need to be stored together, such as a set of properties for an object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COMPOSITE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AEFE1C-644E-E73C-63E7-42C7856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6" y="824579"/>
            <a:ext cx="243839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D8A2-1D7E-294E-DC0E-56A6F769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881D81-23D8-A4D0-2C79-D92BF1C3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5285923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provides a way to point to objects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type allows dynamically creating objects in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DEALLOCATE procedure releases allocated memory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15125A-F9A5-0106-8787-9E10292CB0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ACCSESS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9117E-0B76-8F5E-BC26-9906DF0632E2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FILE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E8009-796A-38E7-C9FF-E6270014E356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file types are used to define objects that represent files in the system, and the data within the file is constrained by a specific subtype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file can be managed with operations like READ, WRITE, SEEK, and FLUSH, where the reading and writing modes determine the type of operation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BF0EC4-27C7-96E1-543C-662DB043DA8F}"/>
              </a:ext>
            </a:extLst>
          </p:cNvPr>
          <p:cNvSpPr txBox="1">
            <a:spLocks/>
          </p:cNvSpPr>
          <p:nvPr/>
        </p:nvSpPr>
        <p:spPr>
          <a:xfrm>
            <a:off x="6171616" y="698604"/>
            <a:ext cx="5285923" cy="287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access Integer;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Int_Ptr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null; -- Initially points to nothing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new Integer(5); -- Creates an integer object in memory with a value of 5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DEALLOCATE(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-- Frees the memory and sets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null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EA1F0-6C77-617E-9E00-FDD24FD5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778A0-54A1-7D4D-8392-B824381EC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3" y="665732"/>
            <a:ext cx="4372108" cy="368513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to Use Protected Types?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data access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occurs (multiple processes need to access the same data simultaneously)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of shared resources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required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organization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necessary for data manipulation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 access to critical sections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ensure consistency and avoid race conditions</a:t>
            </a:r>
            <a:br>
              <a:rPr lang="tr-TR" sz="2000" dirty="0"/>
            </a:b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B54A27-71D7-2355-197D-4B1A4B7186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PROTECTED TYPES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5C34EC-AA4E-1A09-E4B9-58573D93AD3C}"/>
              </a:ext>
            </a:extLst>
          </p:cNvPr>
          <p:cNvSpPr txBox="1">
            <a:spLocks/>
          </p:cNvSpPr>
          <p:nvPr/>
        </p:nvSpPr>
        <p:spPr>
          <a:xfrm>
            <a:off x="5462853" y="1347870"/>
            <a:ext cx="3085173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body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variable count: integer :=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procedure increment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count := count + 1;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procedure;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function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integer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begin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return count;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end function;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protected body;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4CF0C-9A01-B489-E411-20C6355172F8}"/>
              </a:ext>
            </a:extLst>
          </p:cNvPr>
          <p:cNvSpPr txBox="1">
            <a:spLocks/>
          </p:cNvSpPr>
          <p:nvPr/>
        </p:nvSpPr>
        <p:spPr>
          <a:xfrm>
            <a:off x="8548026" y="662597"/>
            <a:ext cx="3474641" cy="6006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work.sharedcounter.all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port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protectedtypes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counter.increment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out_counter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counter.getvalue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199DCD-48C9-0041-F480-D648C5307BAA}"/>
              </a:ext>
            </a:extLst>
          </p:cNvPr>
          <p:cNvSpPr txBox="1">
            <a:spLocks/>
          </p:cNvSpPr>
          <p:nvPr/>
        </p:nvSpPr>
        <p:spPr bwMode="auto">
          <a:xfrm>
            <a:off x="5503433" y="662597"/>
            <a:ext cx="3004012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CODE</a:t>
            </a:r>
            <a:r>
              <a:rPr lang="tr-TR" sz="2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2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2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93D5C-FF6D-826E-C585-FB350293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D5D8-CBBB-A53F-236B-087C3B43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92" y="620529"/>
            <a:ext cx="11032743" cy="21126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String Representations under the types section?</a:t>
            </a:r>
            <a:endParaRPr lang="tr-TR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 are a VHDL type: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as arrays of characters, part of the type hierarchy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type safety: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Fixed or constrained strings prevent design errors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testing: Key for assertions, debugging, and messages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lang="tr-TR" sz="1600" dirty="0"/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97810F-0D24-FE6C-5940-91ADA4FDBD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STRING REPRESENTATIONS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C8CAD4-ACB9-3983-4257-FDE8DA93F6F9}"/>
              </a:ext>
            </a:extLst>
          </p:cNvPr>
          <p:cNvSpPr txBox="1">
            <a:spLocks/>
          </p:cNvSpPr>
          <p:nvPr/>
        </p:nvSpPr>
        <p:spPr bwMode="auto">
          <a:xfrm>
            <a:off x="-1" y="246192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5.8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UNSPECIFIED TYPES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D438C1-026E-A0A8-76BC-82C0C258B268}"/>
              </a:ext>
            </a:extLst>
          </p:cNvPr>
          <p:cNvSpPr txBox="1">
            <a:spLocks/>
          </p:cNvSpPr>
          <p:nvPr/>
        </p:nvSpPr>
        <p:spPr>
          <a:xfrm>
            <a:off x="733292" y="3225521"/>
            <a:ext cx="10724247" cy="3323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Unspecified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allow abstract type definitions in VHDL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used for generics, ports, and parameters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are determined during elaboration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support scalar, array, access, and file types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types enable flexible and reusable designs</a:t>
            </a:r>
            <a:br>
              <a:rPr lang="tr-TR" sz="1600" dirty="0"/>
            </a:br>
            <a:br>
              <a:rPr lang="tr-TR" sz="1600" dirty="0"/>
            </a:b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7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A0389-765C-6AE6-9F5D-9F94E635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220686-5108-CFEF-C73E-66BF62E6E96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2C96FD8B-76B2-1C06-5A4C-5E67643C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6.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Subtype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Objects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Interface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Alias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Template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Group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6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PSL </a:t>
            </a:r>
            <a:r>
              <a:rPr lang="tr-TR" b="1" dirty="0" err="1">
                <a:solidFill>
                  <a:schemeClr val="bg1"/>
                </a:solidFill>
              </a:rPr>
              <a:t>Clock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DECLARATIONS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3AA0-6CD8-9890-B0FB-3750705A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B005A6CC-F789-1E66-431E-D5EA687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C0-AFC3-E33E-8C4C-13FCB0F6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3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Entity Declarations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3.3 </a:t>
            </a:r>
            <a:r>
              <a:rPr lang="en-US" b="1" dirty="0">
                <a:solidFill>
                  <a:schemeClr val="bg1"/>
                </a:solidFill>
              </a:rPr>
              <a:t>Architecture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3.4 </a:t>
            </a:r>
            <a:r>
              <a:rPr lang="en-US" b="1" dirty="0">
                <a:solidFill>
                  <a:schemeClr val="bg1"/>
                </a:solidFill>
              </a:rPr>
              <a:t>Configuration Declarations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01541-26DC-3A05-2C23-7683ED0448A1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3. Design entities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configurations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603F8A-6088-5ED6-04FA-41812A1D640A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26C269-6032-5CB1-2D7F-4F0D57932BF5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3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6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Custom structures and types for more accurate data representation are made possible by type declarations, which establish new data types in VHDL.</a:t>
            </a: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Subtype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type together with a constraint.</a:t>
            </a: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1168" y="253269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Objects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733292" y="309324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In VHDL, an object is a container for a value of a given type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8" y="362533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Interface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4" y="417493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declarations define interface objects of a precisely defined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Interface objects are interface constants, interface signals, interface variables and interface files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8" y="506014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Alias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An alias is an alternative name for an existing object (signal, variable or constant). They don’t define a new object.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Attributes are user-defined properties attached to types, signals, entities, etc. They can store metadata or control simulation aspects.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70FE2-211B-47E8-8143-7C8D179787B8}"/>
              </a:ext>
            </a:extLst>
          </p:cNvPr>
          <p:cNvSpPr txBox="1">
            <a:spLocks/>
          </p:cNvSpPr>
          <p:nvPr/>
        </p:nvSpPr>
        <p:spPr bwMode="auto">
          <a:xfrm>
            <a:off x="1168" y="140196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32200-3D9C-4BF5-AB8F-8A289CE849E8}"/>
              </a:ext>
            </a:extLst>
          </p:cNvPr>
          <p:cNvSpPr txBox="1">
            <a:spLocks/>
          </p:cNvSpPr>
          <p:nvPr/>
        </p:nvSpPr>
        <p:spPr>
          <a:xfrm>
            <a:off x="565710" y="2032296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Components act as templates for modules or logic blocks that can be instantiated multiple times in a design. This allows reusability and modular design.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6065D-C77F-4D7B-88D3-46B8D5D24CF8}"/>
              </a:ext>
            </a:extLst>
          </p:cNvPr>
          <p:cNvSpPr txBox="1">
            <a:spLocks/>
          </p:cNvSpPr>
          <p:nvPr/>
        </p:nvSpPr>
        <p:spPr bwMode="auto">
          <a:xfrm>
            <a:off x="-78829" y="50992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PSL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F62AB6-3E92-4BD8-B937-045AB472774C}"/>
              </a:ext>
            </a:extLst>
          </p:cNvPr>
          <p:cNvSpPr txBox="1">
            <a:spLocks/>
          </p:cNvSpPr>
          <p:nvPr/>
        </p:nvSpPr>
        <p:spPr>
          <a:xfrm>
            <a:off x="565709" y="3332954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collection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89B39C-D0DB-47DB-B8D0-6E66603A8EBB}"/>
              </a:ext>
            </a:extLst>
          </p:cNvPr>
          <p:cNvSpPr txBox="1">
            <a:spLocks/>
          </p:cNvSpPr>
          <p:nvPr/>
        </p:nvSpPr>
        <p:spPr bwMode="auto">
          <a:xfrm>
            <a:off x="-78829" y="275415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Template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5A7197-B4DB-454E-9462-465FB47737B8}"/>
              </a:ext>
            </a:extLst>
          </p:cNvPr>
          <p:cNvSpPr txBox="1">
            <a:spLocks/>
          </p:cNvSpPr>
          <p:nvPr/>
        </p:nvSpPr>
        <p:spPr>
          <a:xfrm>
            <a:off x="654463" y="4367163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•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declares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template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which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defines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allowable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classes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named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entities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that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can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appear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in a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group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. 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A61857-96E9-42DD-AE4B-51D01219848D}"/>
              </a:ext>
            </a:extLst>
          </p:cNvPr>
          <p:cNvSpPr txBox="1">
            <a:spLocks/>
          </p:cNvSpPr>
          <p:nvPr/>
        </p:nvSpPr>
        <p:spPr bwMode="auto">
          <a:xfrm>
            <a:off x="-78829" y="379859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Group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1E0261-2E31-40CA-8463-D495FE3E8CA1}"/>
              </a:ext>
            </a:extLst>
          </p:cNvPr>
          <p:cNvSpPr txBox="1">
            <a:spLocks/>
          </p:cNvSpPr>
          <p:nvPr/>
        </p:nvSpPr>
        <p:spPr>
          <a:xfrm>
            <a:off x="654464" y="5739371"/>
            <a:ext cx="10724247" cy="62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When doing formal verification, module’s properties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have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tr-TR" sz="2000" b="0" i="0" dirty="0" err="1">
                <a:solidFill>
                  <a:schemeClr val="bg1"/>
                </a:solidFill>
                <a:effectLst/>
              </a:rPr>
              <a:t>expresses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the Property Specification Language (PSL).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6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5" y="906516"/>
            <a:ext cx="3247697" cy="3175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endParaRPr lang="tr-TR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type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and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subtype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declarations</a:t>
            </a:r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custom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boolean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false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true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 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bit_vector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array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(7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 of bit;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declarations</a:t>
            </a:r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my_vector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(3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word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declarations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custom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br>
              <a:rPr lang="tr-TR" sz="800" b="0" dirty="0">
                <a:solidFill>
                  <a:schemeClr val="bg1"/>
                </a:solidFill>
                <a:effectLst/>
              </a:rPr>
            </a:br>
            <a:endParaRPr lang="tr-TR" sz="8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800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7120756" y="2638658"/>
            <a:ext cx="3594539" cy="259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                     sum &lt;= '1';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carry1 &lt;= bit(Carry);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carry2 &lt;= '1';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    result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    end if;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3805863" y="791999"/>
            <a:ext cx="34316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Port (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reset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result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  );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example is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 -- Constant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constant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loop_number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integer := 7;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-- Signal declarations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signal sum, carry1, carry2 : bit := '0';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>
                <a:solidFill>
                  <a:srgbClr val="FFFF00"/>
                </a:solidFill>
                <a:effectLst/>
              </a:rPr>
              <a:t>-- Variable declaration (used in a process)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signal Carry :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  <a:endParaRPr lang="tr-T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FD668B4-4026-433D-9BA6-DD40E22586F2}"/>
              </a:ext>
            </a:extLst>
          </p:cNvPr>
          <p:cNvSpPr txBox="1"/>
          <p:nvPr/>
        </p:nvSpPr>
        <p:spPr>
          <a:xfrm>
            <a:off x="3775453" y="3654321"/>
            <a:ext cx="3492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, reset)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variable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if reset = '1'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sum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carry1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carry2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Carry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result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) then</a:t>
            </a:r>
            <a:endParaRPr lang="tr-TR" sz="120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7267900" y="791999"/>
            <a:ext cx="297744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for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i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in 0 to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loop_number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loop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if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i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mod 2 = 0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Carry &lt;= '1';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Carry;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else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Carry &lt;= '0';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temp_result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:= Carry;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    end if;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end loop;</a:t>
            </a:r>
          </a:p>
        </p:txBody>
      </p:sp>
    </p:spTree>
    <p:extLst>
      <p:ext uri="{BB962C8B-B14F-4D97-AF65-F5344CB8AC3E}">
        <p14:creationId xmlns:p14="http://schemas.microsoft.com/office/powerpoint/2010/main" val="23574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0" y="583870"/>
            <a:ext cx="3247697" cy="252248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Interface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Axi4LiteWriteAddressType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record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AWAddr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AWProt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AWValid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AWReady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record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Axi4LiteWriteAddressType 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encapsulation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br>
              <a:rPr lang="tr-TR" sz="800" b="0" dirty="0">
                <a:solidFill>
                  <a:schemeClr val="bg1"/>
                </a:solidFill>
                <a:effectLst/>
              </a:rPr>
            </a:br>
            <a:endParaRPr lang="tr-TR" sz="8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8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3805863" y="791999"/>
            <a:ext cx="34316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view Axi4LiteWriteAddressMasterView of Axi4LiteWriteAddressType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AWAddr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 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AWProt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 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AWValid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: out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AWReady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   : in ;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view Axi4LiteWriteAddressMasterView ; 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endParaRPr lang="tr-TR" sz="120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-- a view declaration for the mode replacement</a:t>
            </a:r>
          </a:p>
          <a:p>
            <a:endParaRPr lang="en-US" sz="1200" b="0" dirty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7441321" y="906516"/>
            <a:ext cx="4125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chemeClr val="bg1"/>
                </a:solidFill>
                <a:effectLst/>
              </a:rPr>
              <a:t>AxiMaster1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Axi4LiteMasterView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AxiMaster2    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Axi4LiteMasterView of Axi4LiteType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AxiResponder1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Axi4LiteResponderView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AxiResponder2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view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Axi4LiteResponderView ; </a:t>
            </a:r>
          </a:p>
          <a:p>
            <a:endParaRPr lang="tr-TR" sz="1200" dirty="0">
              <a:solidFill>
                <a:schemeClr val="bg1"/>
              </a:solidFill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the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interface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in an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declaration</a:t>
            </a:r>
            <a:endParaRPr lang="tr-T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DD2C3622-72F4-4E22-A453-B9AF885639C2}"/>
              </a:ext>
            </a:extLst>
          </p:cNvPr>
          <p:cNvSpPr txBox="1">
            <a:spLocks/>
          </p:cNvSpPr>
          <p:nvPr/>
        </p:nvSpPr>
        <p:spPr>
          <a:xfrm>
            <a:off x="456250" y="3238280"/>
            <a:ext cx="3247697" cy="252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library IEEE;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use IEEE.STD_LOGIC_1164.ALL;</a:t>
            </a:r>
          </a:p>
          <a:p>
            <a:pPr marL="0" indent="0">
              <a:buNone/>
            </a:pPr>
            <a:br>
              <a:rPr lang="en-US" sz="1000" b="0" dirty="0">
                <a:solidFill>
                  <a:schemeClr val="bg1"/>
                </a:solidFill>
                <a:effectLst/>
              </a:rPr>
            </a:br>
            <a:r>
              <a:rPr lang="en-US" sz="1000" b="0" dirty="0">
                <a:solidFill>
                  <a:schemeClr val="bg1"/>
                </a:solidFill>
                <a:effectLst/>
              </a:rPr>
              <a:t>entity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Port (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reset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signal_in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in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 : out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std_logic</a:t>
            </a:r>
            <a:endParaRPr lang="en-US" sz="10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 );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0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0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tr-TR" sz="1000" dirty="0">
                <a:solidFill>
                  <a:schemeClr val="bg1"/>
                </a:solidFill>
              </a:rPr>
            </a:br>
            <a:endParaRPr lang="tr-TR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1000" dirty="0">
              <a:solidFill>
                <a:schemeClr val="bg1"/>
              </a:solidFill>
            </a:endParaRP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8C37EDED-6A23-4B86-8804-45061B1D9FA7}"/>
              </a:ext>
            </a:extLst>
          </p:cNvPr>
          <p:cNvSpPr txBox="1">
            <a:spLocks/>
          </p:cNvSpPr>
          <p:nvPr/>
        </p:nvSpPr>
        <p:spPr>
          <a:xfrm>
            <a:off x="3586267" y="3238280"/>
            <a:ext cx="3672248" cy="347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architecture Behavioral of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TimingExample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-- Constant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constant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: time := 2.5 ns;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-- Alias declaration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alias delay : time is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tc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bg1"/>
                </a:solidFill>
                <a:effectLst/>
              </a:rPr>
              <a:t>    process(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, reset)</a:t>
            </a:r>
          </a:p>
          <a:p>
            <a:pPr marL="0" indent="0">
              <a:buNone/>
            </a:pPr>
            <a:r>
              <a:rPr lang="en-US" sz="1000" b="0" dirty="0">
                <a:solidFill>
                  <a:schemeClr val="bg1"/>
                </a:solidFill>
                <a:effectLst/>
              </a:rPr>
              <a:t>   </a:t>
            </a:r>
            <a:br>
              <a:rPr lang="tr-TR" sz="1000" dirty="0">
                <a:solidFill>
                  <a:schemeClr val="bg1"/>
                </a:solidFill>
              </a:rPr>
            </a:br>
            <a:endParaRPr lang="tr-TR" sz="10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1000" dirty="0">
              <a:solidFill>
                <a:schemeClr val="bg1"/>
              </a:solidFill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8667397-C834-4973-A770-3D4286D10DBB}"/>
              </a:ext>
            </a:extLst>
          </p:cNvPr>
          <p:cNvSpPr txBox="1"/>
          <p:nvPr/>
        </p:nvSpPr>
        <p:spPr>
          <a:xfrm>
            <a:off x="7551683" y="3254593"/>
            <a:ext cx="3389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if reset = '1'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'0' after delay;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)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signal_in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after delay;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end if;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71551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--Component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(add1, add2: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sum_1: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=&gt; add1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b =&gt; add2,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1642241" y="4619039"/>
            <a:ext cx="4125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Group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RTL of Ent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group operations is (signal &lt;&gt;);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group adders: operations (x, y, z);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a1: x &lt;= a +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a2: y &lt;= c + d;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a3: z &lt;= e + f;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 RTL;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5767555" y="243512"/>
            <a:ext cx="61485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Declaration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chemeClr val="bg1"/>
                </a:solidFill>
                <a:latin typeface="Consolas" panose="020B0609020204030204" pitchFamily="49" charset="0"/>
              </a:rPr>
              <a:t>IEEE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>
                <a:solidFill>
                  <a:schemeClr val="bg1"/>
                </a:solidFill>
                <a:latin typeface="Consolas" panose="020B0609020204030204" pitchFamily="49" charset="0"/>
              </a:rPr>
              <a:t>IEEE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My_Types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 is (A, B, C, D, E);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subtype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 is T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My_Types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port (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in  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in  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Behavioral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Attribute_Example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work.My_Types.all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(7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(15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my_enum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 : S := D;  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process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input_B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signal_A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signal_B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product'left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&lt;= '1';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Behavioral</a:t>
            </a:r>
            <a:r>
              <a:rPr lang="tr-TR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0324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7.1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7.</a:t>
            </a: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Attribute specification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Configuration specification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7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Disconnection specification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>
                <a:solidFill>
                  <a:srgbClr val="FF0000"/>
                </a:solidFill>
              </a:rPr>
              <a:t>. Specifications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7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4D7E-FF57-736F-814C-2733129E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727A8-AD23-14E9-E776-F68D4E6D399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383E-2205-3CE0-0C0A-31EE3046ED9C}"/>
              </a:ext>
            </a:extLst>
          </p:cNvPr>
          <p:cNvSpPr txBox="1"/>
          <p:nvPr/>
        </p:nvSpPr>
        <p:spPr>
          <a:xfrm>
            <a:off x="179293" y="651539"/>
            <a:ext cx="1181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pecifications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VHDL, which define additional properties or configurations for design elements,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clarity, control, and customization in hardware modeling.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F8D2-362B-CBF4-089B-691882888FAC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attributes with VHDL objects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define additional properties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0E83-DDBD-25EE-8EF3-973FEBFA2EA5}"/>
              </a:ext>
            </a:extLst>
          </p:cNvPr>
          <p:cNvSpPr txBox="1"/>
          <p:nvPr/>
        </p:nvSpPr>
        <p:spPr>
          <a:xfrm>
            <a:off x="179293" y="3497039"/>
            <a:ext cx="4143600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PIN_NO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COUT: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others: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77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CAPACITANCE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pF;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IMPLEMENTATION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G1: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"74LS152"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RISING_DELAY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C2Q: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D868-B75F-8D80-40B9-ABEE2ACF1292}"/>
              </a:ext>
            </a:extLst>
          </p:cNvPr>
          <p:cNvSpPr txBox="1"/>
          <p:nvPr/>
        </p:nvSpPr>
        <p:spPr>
          <a:xfrm>
            <a:off x="4580964" y="2735131"/>
            <a:ext cx="4141983" cy="64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components are bound to specific entities or architectures within a design.</a:t>
            </a:r>
            <a:endParaRPr lang="tr-T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30D3-DE25-46A4-7F83-F225E58F7DFA}"/>
              </a:ext>
            </a:extLst>
          </p:cNvPr>
          <p:cNvSpPr txBox="1"/>
          <p:nvPr/>
        </p:nvSpPr>
        <p:spPr>
          <a:xfrm>
            <a:off x="4580964" y="3497040"/>
            <a:ext cx="4141983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.GLOBAL_SIGNALS.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Half_Adder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Structure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L1: XOR_GATE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ns);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L2: AND_GATE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ns,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3.25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ns)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(I2 =&gt; Tied_High);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               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Different;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A7700-E42F-681A-CAA5-9997DAD65C75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034A1-8EA5-AF59-93E7-12DE06DF6CF7}"/>
              </a:ext>
            </a:extLst>
          </p:cNvPr>
          <p:cNvSpPr txBox="1"/>
          <p:nvPr/>
        </p:nvSpPr>
        <p:spPr>
          <a:xfrm>
            <a:off x="8982634" y="3497039"/>
            <a:ext cx="3012142" cy="212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ns;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disconnect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273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ns, 5 ms and 273 us are just arbitrary time expressions.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9D50-13FA-A96E-CD55-FF528B8F248B}"/>
              </a:ext>
            </a:extLst>
          </p:cNvPr>
          <p:cNvSpPr txBox="1"/>
          <p:nvPr/>
        </p:nvSpPr>
        <p:spPr>
          <a:xfrm>
            <a:off x="3765177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E72B1-CB42-495F-4014-70DB29E92F80}"/>
              </a:ext>
            </a:extLst>
          </p:cNvPr>
          <p:cNvSpPr txBox="1"/>
          <p:nvPr/>
        </p:nvSpPr>
        <p:spPr>
          <a:xfrm>
            <a:off x="11438675" y="5342695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E2E1-0AF2-931D-AD91-0FED5E8555BB}"/>
              </a:ext>
            </a:extLst>
          </p:cNvPr>
          <p:cNvSpPr txBox="1"/>
          <p:nvPr/>
        </p:nvSpPr>
        <p:spPr>
          <a:xfrm>
            <a:off x="8166847" y="5343699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225962-5C79-AEB4-3A9A-E65AB6A89784}"/>
              </a:ext>
            </a:extLst>
          </p:cNvPr>
          <p:cNvSpPr txBox="1">
            <a:spLocks/>
          </p:cNvSpPr>
          <p:nvPr/>
        </p:nvSpPr>
        <p:spPr bwMode="auto">
          <a:xfrm>
            <a:off x="1093692" y="1731991"/>
            <a:ext cx="2313183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ATTRIBUTE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endParaRPr lang="tr-TR" sz="2500" b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1B86B-4855-AF09-D1BB-21E61477A96A}"/>
              </a:ext>
            </a:extLst>
          </p:cNvPr>
          <p:cNvSpPr txBox="1">
            <a:spLocks/>
          </p:cNvSpPr>
          <p:nvPr/>
        </p:nvSpPr>
        <p:spPr bwMode="auto">
          <a:xfrm>
            <a:off x="5126483" y="1731991"/>
            <a:ext cx="2993924" cy="101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B5E31-AE2B-D365-43A6-3044A06AA2EE}"/>
              </a:ext>
            </a:extLst>
          </p:cNvPr>
          <p:cNvSpPr txBox="1">
            <a:spLocks/>
          </p:cNvSpPr>
          <p:nvPr/>
        </p:nvSpPr>
        <p:spPr bwMode="auto">
          <a:xfrm>
            <a:off x="9034809" y="1731991"/>
            <a:ext cx="2907792" cy="105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DISCONNECTION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tr-TR" sz="25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SPECIFICATION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633E1-D00B-7E83-B115-56526C56ABCE}"/>
              </a:ext>
            </a:extLst>
          </p:cNvPr>
          <p:cNvSpPr txBox="1"/>
          <p:nvPr/>
        </p:nvSpPr>
        <p:spPr>
          <a:xfrm>
            <a:off x="863700" y="5929462"/>
            <a:ext cx="508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examples are taken from "</a:t>
            </a:r>
            <a:r>
              <a:rPr lang="tr-TR" sz="14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272348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816E-2F46-97BD-72F5-9B3282C1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B4567-EB9B-21D0-AB68-292AC39E9711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NAMES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3FC11-0523-DD8D-A7D9-E613295F7E6F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imple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8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Selected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Indexed Names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>
                <a:solidFill>
                  <a:schemeClr val="bg1"/>
                </a:solidFill>
              </a:rPr>
              <a:t>lice Names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tr-TR" b="1" dirty="0">
                <a:solidFill>
                  <a:schemeClr val="bg1"/>
                </a:solidFill>
              </a:rPr>
              <a:t>Attribute Names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8.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External Names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A2D34980-80CE-7302-2D12-2E83FB1F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E57E8D1-FA94-3B97-BE17-DE37ED11266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8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2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0A505-1A7C-9E35-5EFC-AD55E9BD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0AB6B9-12DB-8FD9-B663-5858A99CE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362645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alt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tr-TR" alt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include :</a:t>
            </a: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(represents a single entity)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Symbol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operators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Literal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single character) (not in VHDL2002)</a:t>
            </a:r>
            <a:endParaRPr kumimoji="0" lang="tr-TR" altLang="tr-T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an element from a package or record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dexed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a specific element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alt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N</a:t>
            </a: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 specific range of an array or vector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kumimoji="0" lang="tr-TR" altLang="tr-T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Attribute)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alt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Name 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an external entity</a:t>
            </a:r>
            <a:r>
              <a:rPr lang="tr-TR" alt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(not in VHDL2002)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D4CD-8062-1DE8-8F41-5F7DE5827E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6DF5DC-7C28-E0B6-FAEE-69222D7950F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195D-C3B6-47CF-6044-6E9E97DC4C70}"/>
              </a:ext>
            </a:extLst>
          </p:cNvPr>
          <p:cNvSpPr txBox="1">
            <a:spLocks/>
          </p:cNvSpPr>
          <p:nvPr/>
        </p:nvSpPr>
        <p:spPr bwMode="auto">
          <a:xfrm>
            <a:off x="1168" y="449093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SIMPLE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BE77C1-27F5-5D52-4D6C-EFECB950CF77}"/>
              </a:ext>
            </a:extLst>
          </p:cNvPr>
          <p:cNvSpPr txBox="1">
            <a:spLocks/>
          </p:cNvSpPr>
          <p:nvPr/>
        </p:nvSpPr>
        <p:spPr>
          <a:xfrm>
            <a:off x="733877" y="5199268"/>
            <a:ext cx="10540480" cy="87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you directly give to an object (signal, variable, entity, architecture,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function, procedure, package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5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56151-E9E9-7F80-4E57-FF1E8A1F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43378A-74B1-C1E3-74BA-FF532E83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elected names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an object from within another object or from a library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modularity and readability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prefix and suffix </a:t>
            </a: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Selected_name ::= prefix.suffix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IEEE.std_logic_1164.all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0D8A44-4319-4382-775E-5055B86979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SELECTED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FA852-C71D-CCC5-1635-2ED3401E69B6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B0C-015C-3D33-F3BD-F5A30343AC1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INDEXED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A2CDA-9C4E-E64A-05F6-055615999E2B}"/>
              </a:ext>
            </a:extLst>
          </p:cNvPr>
          <p:cNvSpPr txBox="1">
            <a:spLocks/>
          </p:cNvSpPr>
          <p:nvPr/>
        </p:nvSpPr>
        <p:spPr>
          <a:xfrm>
            <a:off x="733877" y="3811632"/>
            <a:ext cx="10540480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in VHDL to access specific elements of arrays.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index for each dimension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Indexes must be within the bounds of the array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indexed_name ::= prefix ( expression { , expression } 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9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5B68-58D3-656F-2DB9-DF3A3C6B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552DC-CB8B-14C4-81A6-76AD6D8F987C}"/>
              </a:ext>
            </a:extLst>
          </p:cNvPr>
          <p:cNvSpPr txBox="1">
            <a:spLocks/>
          </p:cNvSpPr>
          <p:nvPr/>
        </p:nvSpPr>
        <p:spPr bwMode="auto">
          <a:xfrm>
            <a:off x="180462" y="134470"/>
            <a:ext cx="12011538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D0FBB4-AD5A-32B7-1459-FEE462551895}"/>
              </a:ext>
            </a:extLst>
          </p:cNvPr>
          <p:cNvSpPr txBox="1">
            <a:spLocks/>
          </p:cNvSpPr>
          <p:nvPr/>
        </p:nvSpPr>
        <p:spPr bwMode="auto">
          <a:xfrm>
            <a:off x="179294" y="1937769"/>
            <a:ext cx="11815482" cy="79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3.2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ENTITY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ARCHITECTURE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BODIES |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3.</a:t>
            </a:r>
            <a:r>
              <a:rPr lang="tr-TR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25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CONFIGURATION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</a:t>
            </a:r>
            <a:r>
              <a:rPr lang="tr-TR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                    																					 </a:t>
            </a:r>
            <a:r>
              <a:rPr lang="en-GB" sz="25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DECLARATIONS</a:t>
            </a:r>
            <a:endParaRPr lang="en-GB" sz="25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D2B31-FA68-57F7-6A4C-1547E93FF605}"/>
              </a:ext>
            </a:extLst>
          </p:cNvPr>
          <p:cNvSpPr txBox="1"/>
          <p:nvPr/>
        </p:nvSpPr>
        <p:spPr>
          <a:xfrm>
            <a:off x="179294" y="573741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Entity: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Configuraiton decleration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AC714-C637-9C09-A082-CE2EC0AFB7AF}"/>
              </a:ext>
            </a:extLst>
          </p:cNvPr>
          <p:cNvSpPr txBox="1"/>
          <p:nvPr/>
        </p:nvSpPr>
        <p:spPr>
          <a:xfrm>
            <a:off x="179294" y="2735133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tr-TR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defines the external interface of a design.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E9EE8-9D63-98D1-21BE-7B1BF4AF8E15}"/>
              </a:ext>
            </a:extLst>
          </p:cNvPr>
          <p:cNvSpPr txBox="1"/>
          <p:nvPr/>
        </p:nvSpPr>
        <p:spPr>
          <a:xfrm>
            <a:off x="179293" y="3497039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X, Y, Cin: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N: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inputs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: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AndGate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TestBench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B816-922E-1B3F-2416-F52CDC80D549}"/>
              </a:ext>
            </a:extLst>
          </p:cNvPr>
          <p:cNvSpPr txBox="1"/>
          <p:nvPr/>
        </p:nvSpPr>
        <p:spPr>
          <a:xfrm>
            <a:off x="4580964" y="2735132"/>
            <a:ext cx="41419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describes the internal implementation of an entity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F4C7-D42B-AD0C-CFF6-F919F682476E}"/>
              </a:ext>
            </a:extLst>
          </p:cNvPr>
          <p:cNvSpPr txBox="1"/>
          <p:nvPr/>
        </p:nvSpPr>
        <p:spPr>
          <a:xfrm>
            <a:off x="4580964" y="3497040"/>
            <a:ext cx="4141983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Behavioral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SENSOR_CNTRLLR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I2C_master;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POR_LIM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99_999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SENSOR_STATES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POR_WAIT,CONFIG_SENSOR, TAKE_DATA,BFT_WAIT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sensor_ctrl_state : SENSOR_STATES;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por_cnt : </a:t>
            </a:r>
            <a:r>
              <a:rPr lang="tr-T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range </a:t>
            </a:r>
            <a:r>
              <a:rPr lang="tr-T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POR_LIM;</a:t>
            </a:r>
          </a:p>
          <a:p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tr-TR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5F447-E896-5EAD-0AAD-7F708EE0F429}"/>
              </a:ext>
            </a:extLst>
          </p:cNvPr>
          <p:cNvSpPr txBox="1"/>
          <p:nvPr/>
        </p:nvSpPr>
        <p:spPr>
          <a:xfrm>
            <a:off x="8982635" y="2735132"/>
            <a:ext cx="30121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VHDL specifies how components within an architecture are bound to entities and architectures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74E-EE49-BDB3-CAF6-E35FA05F187C}"/>
              </a:ext>
            </a:extLst>
          </p:cNvPr>
          <p:cNvSpPr txBox="1"/>
          <p:nvPr/>
        </p:nvSpPr>
        <p:spPr>
          <a:xfrm>
            <a:off x="8982634" y="3497039"/>
            <a:ext cx="3012142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TTL,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Processor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Structure_View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A1: ALU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TTL.SN74LS181;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M1,M2,M3: MUX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Multiplex4 (Behavior);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Latch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 use defaults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V4_27_87;</a:t>
            </a:r>
            <a:endParaRPr lang="tr-TR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9527A-1775-3B30-854E-B3464B5DC447}"/>
              </a:ext>
            </a:extLst>
          </p:cNvPr>
          <p:cNvSpPr txBox="1"/>
          <p:nvPr/>
        </p:nvSpPr>
        <p:spPr>
          <a:xfrm>
            <a:off x="6838950" y="134470"/>
            <a:ext cx="508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1 and 3 taken from "</a:t>
            </a:r>
            <a:r>
              <a:rPr lang="tr-TR" sz="12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IEEE1076-2019"</a:t>
            </a:r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document where example 2 is my example.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63AF4-CE02-31C7-4281-DD3279F9F90F}"/>
              </a:ext>
            </a:extLst>
          </p:cNvPr>
          <p:cNvSpPr txBox="1"/>
          <p:nvPr/>
        </p:nvSpPr>
        <p:spPr>
          <a:xfrm>
            <a:off x="3765176" y="6359361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EX-1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6B4A6-49F8-39E0-55BE-7ED86C7B272A}"/>
              </a:ext>
            </a:extLst>
          </p:cNvPr>
          <p:cNvSpPr txBox="1"/>
          <p:nvPr/>
        </p:nvSpPr>
        <p:spPr>
          <a:xfrm>
            <a:off x="11438676" y="6359258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EX-3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59D23-9383-3EF9-6253-9F0545615354}"/>
              </a:ext>
            </a:extLst>
          </p:cNvPr>
          <p:cNvSpPr txBox="1"/>
          <p:nvPr/>
        </p:nvSpPr>
        <p:spPr>
          <a:xfrm>
            <a:off x="8166847" y="6359257"/>
            <a:ext cx="556100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EX-2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5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D886C-75D4-26A6-5E48-44D7035F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CFF0F1-6C76-101E-9A2E-FC49FDC6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4"/>
            <a:ext cx="10540480" cy="217105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segment of consecutive elements from an array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ollows the format prefix(discrete_range)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descending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slice with a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downto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A null slice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CDFAFB-9949-3760-D931-F965513DDF1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SLICE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625013-7328-DFC2-D6C2-9FCB20E7AA43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E1C-8162-C64A-D7B8-11E278124D43}"/>
              </a:ext>
            </a:extLst>
          </p:cNvPr>
          <p:cNvSpPr txBox="1">
            <a:spLocks/>
          </p:cNvSpPr>
          <p:nvPr/>
        </p:nvSpPr>
        <p:spPr bwMode="auto">
          <a:xfrm>
            <a:off x="0" y="306941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91E551-46C5-C833-BA77-44D8566C625A}"/>
              </a:ext>
            </a:extLst>
          </p:cNvPr>
          <p:cNvSpPr txBox="1">
            <a:spLocks/>
          </p:cNvSpPr>
          <p:nvPr/>
        </p:nvSpPr>
        <p:spPr>
          <a:xfrm>
            <a:off x="733876" y="3811632"/>
            <a:ext cx="10910255" cy="1830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value, function, type, range, signal, or constant associated with an entity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follows the format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 [signature] 'attribute_designator [ (expression) ]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clk'delayed(5 ns)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--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clk signal delayed by 5 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CAF58-79C7-F2FD-1259-F58907C9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40C11-4562-335B-B017-4FB498F3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7" y="698603"/>
            <a:ext cx="10540480" cy="5898967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xternal name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denotes an object declared in the design hierarchy containing the external name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Variable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variables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Signal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access to signals defined in other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Constant Name: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access to constants from external regions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Provides access to a specific element within a package. It is used to access elements defined within a specific package in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the root of the design and encompasses the entire hierarchy. It provides access to elements at the highest level of the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Accesses an element by moving up or down from the current location. It provides dynamic access based on the current position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Pathname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Refers to a specific element in more detail. It points to a particular part of the design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E2A311-18BF-612E-07BC-6C28713A0E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7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EXTERNAL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 NAMES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C53401-5E2F-1983-038D-DC5016DC696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0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014EB-8F9A-D2DD-7C3F-8139167D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A532D-6542-06CD-1CC6-9905184E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2454"/>
            <a:ext cx="7370113" cy="5460793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selected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work.example_package.all;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--This line is example for external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my_design is	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--my_design is a simple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 		: in  std_logi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comm_input	: in  std_logic_vector (15 downto 0);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output_vld	: in  std_logic;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data_out	: out std_logic_vector(15 downto 0)	 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my_design;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my_design is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data : std_logic_vector(data_upper_lmt downto data_lower_lmt);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--data is a static name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F5FC-36E1-6B03-DFB7-33EC7A8F534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CODE EXAMPLE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5ADD7C-0B44-EB8C-E895-FAC38E5D55D5}"/>
              </a:ext>
            </a:extLst>
          </p:cNvPr>
          <p:cNvSpPr txBox="1">
            <a:spLocks/>
          </p:cNvSpPr>
          <p:nvPr/>
        </p:nvSpPr>
        <p:spPr>
          <a:xfrm>
            <a:off x="6967959" y="542454"/>
            <a:ext cx="5222873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process(clk) begin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(clk'event and clk = '1') then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--clk'event is a attribute name</a:t>
            </a:r>
            <a:endParaRPr lang="tr-T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if(input_vld = '1') then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&lt;= comm_input(15 downto 1) &amp; not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comm_input(0); </a:t>
            </a:r>
            <a:endParaRPr lang="tr-TR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-comm_input(0) is a indexed name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if(output_vld = '1') then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 &lt;= data;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	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if;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444F-44E7-39E5-B4F7-6039135740A0}"/>
              </a:ext>
            </a:extLst>
          </p:cNvPr>
          <p:cNvSpPr txBox="1">
            <a:spLocks/>
          </p:cNvSpPr>
          <p:nvPr/>
        </p:nvSpPr>
        <p:spPr>
          <a:xfrm>
            <a:off x="7370113" y="698604"/>
            <a:ext cx="7403126" cy="546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A445E6A-C372-09AC-69A1-CB7A7627213D}"/>
              </a:ext>
            </a:extLst>
          </p:cNvPr>
          <p:cNvCxnSpPr>
            <a:cxnSpLocks/>
          </p:cNvCxnSpPr>
          <p:nvPr/>
        </p:nvCxnSpPr>
        <p:spPr>
          <a:xfrm>
            <a:off x="7349924" y="542454"/>
            <a:ext cx="0" cy="5460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0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9.2 </a:t>
            </a:r>
            <a:r>
              <a:rPr lang="tr-TR" b="1" dirty="0" err="1">
                <a:solidFill>
                  <a:schemeClr val="bg1"/>
                </a:solidFill>
              </a:rPr>
              <a:t>Operators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9.3 </a:t>
            </a:r>
            <a:r>
              <a:rPr lang="tr-TR" b="1" dirty="0" err="1">
                <a:solidFill>
                  <a:schemeClr val="bg1"/>
                </a:solidFill>
              </a:rPr>
              <a:t>Operands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9.4 </a:t>
            </a:r>
            <a:r>
              <a:rPr lang="tr-TR" b="1" dirty="0" err="1">
                <a:solidFill>
                  <a:schemeClr val="bg1"/>
                </a:solidFill>
              </a:rPr>
              <a:t>Static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9.5 </a:t>
            </a:r>
            <a:r>
              <a:rPr lang="tr-TR" b="1" dirty="0">
                <a:solidFill>
                  <a:schemeClr val="bg1"/>
                </a:solidFill>
              </a:rPr>
              <a:t>Universal </a:t>
            </a:r>
            <a:r>
              <a:rPr lang="tr-TR" b="1" dirty="0" err="1">
                <a:solidFill>
                  <a:schemeClr val="bg1"/>
                </a:solidFill>
              </a:rPr>
              <a:t>Expressions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EXPRESSIONS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0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formula that defines the computation of a value.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Operators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23534E-B4A4-4CD4-911E-1D8CC542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03" y="1132805"/>
            <a:ext cx="4595390" cy="31005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6EAF0B8-BC7D-4B7B-97DC-E6319DB4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7" y="1013388"/>
            <a:ext cx="4595390" cy="483122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35D7F31-DC1E-4DFD-907B-F4CEA3D5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5" y="4488955"/>
            <a:ext cx="6195866" cy="21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9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0" y="689599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operands</a:t>
            </a:r>
            <a:r>
              <a:rPr lang="tr-TR" sz="2000" dirty="0">
                <a:solidFill>
                  <a:schemeClr val="bg1"/>
                </a:solidFill>
              </a:rPr>
              <a:t> in an </a:t>
            </a:r>
            <a:r>
              <a:rPr lang="tr-TR" sz="2000" dirty="0" err="1">
                <a:solidFill>
                  <a:schemeClr val="bg1"/>
                </a:solidFill>
              </a:rPr>
              <a:t>expression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includes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literals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aggregates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function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calls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type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conversions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Operands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41395-1EB0-4DD5-88E8-AB324EDE7DDC}"/>
              </a:ext>
            </a:extLst>
          </p:cNvPr>
          <p:cNvSpPr txBox="1">
            <a:spLocks/>
          </p:cNvSpPr>
          <p:nvPr/>
        </p:nvSpPr>
        <p:spPr bwMode="auto">
          <a:xfrm>
            <a:off x="0" y="132634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Static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78D92C-75BB-4428-B57F-534F671C38EE}"/>
              </a:ext>
            </a:extLst>
          </p:cNvPr>
          <p:cNvSpPr txBox="1">
            <a:spLocks/>
          </p:cNvSpPr>
          <p:nvPr/>
        </p:nvSpPr>
        <p:spPr bwMode="auto">
          <a:xfrm>
            <a:off x="0" y="353673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Universal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Expressions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C6E32A-F40B-40E0-913A-5CD0F03D51E5}"/>
              </a:ext>
            </a:extLst>
          </p:cNvPr>
          <p:cNvSpPr txBox="1">
            <a:spLocks/>
          </p:cNvSpPr>
          <p:nvPr/>
        </p:nvSpPr>
        <p:spPr>
          <a:xfrm>
            <a:off x="733291" y="2051558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Utilized in constant declarations or restrictions; fully computed at compile time. • There are two categories of static expression: – If every operator in expression is an implicit defined operator, these are called locally static expressions – If every in the expression is a pure function and every primary in the expression is a global static primary, they are called globally static expressions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159B2B-ECA0-4B20-8619-6B7ABBB095D7}"/>
              </a:ext>
            </a:extLst>
          </p:cNvPr>
          <p:cNvSpPr txBox="1">
            <a:spLocks/>
          </p:cNvSpPr>
          <p:nvPr/>
        </p:nvSpPr>
        <p:spPr>
          <a:xfrm>
            <a:off x="733291" y="4079186"/>
            <a:ext cx="10724247" cy="90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•A universal expression is either an expression that delivers a result of type universal integer or one that delivers a result of type universal real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integer as for any integer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The same operations are predefined for the type universal real as for any floating point type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• In addition, these operations include the multiplication and division operators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29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1" y="514766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11.2 </a:t>
            </a:r>
            <a:r>
              <a:rPr lang="tr-TR" b="1" dirty="0" err="1">
                <a:solidFill>
                  <a:schemeClr val="bg1"/>
                </a:solidFill>
              </a:rPr>
              <a:t>Block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11.3 </a:t>
            </a:r>
            <a:r>
              <a:rPr lang="tr-TR" b="1" dirty="0" err="1">
                <a:solidFill>
                  <a:schemeClr val="bg1"/>
                </a:solidFill>
              </a:rPr>
              <a:t>Process</a:t>
            </a:r>
            <a:r>
              <a:rPr lang="tr-TR" b="1" dirty="0">
                <a:solidFill>
                  <a:schemeClr val="bg1"/>
                </a:solidFill>
              </a:rPr>
              <a:t> Statement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11.4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Procedure</a:t>
            </a:r>
            <a:r>
              <a:rPr lang="tr-TR" b="1" dirty="0">
                <a:solidFill>
                  <a:schemeClr val="bg1"/>
                </a:solidFill>
              </a:rPr>
              <a:t> Call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11.5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Assertion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11.6 </a:t>
            </a:r>
            <a:r>
              <a:rPr lang="tr-TR" b="1" dirty="0" err="1">
                <a:solidFill>
                  <a:schemeClr val="bg1"/>
                </a:solidFill>
              </a:rPr>
              <a:t>Concurrent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Signal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Assignment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11.7 </a:t>
            </a:r>
            <a:r>
              <a:rPr lang="tr-TR" b="1" dirty="0">
                <a:solidFill>
                  <a:schemeClr val="bg1"/>
                </a:solidFill>
              </a:rPr>
              <a:t>Component </a:t>
            </a:r>
            <a:r>
              <a:rPr lang="tr-TR" b="1" dirty="0" err="1">
                <a:solidFill>
                  <a:schemeClr val="bg1"/>
                </a:solidFill>
              </a:rPr>
              <a:t>Instantiation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11.8 </a:t>
            </a:r>
            <a:r>
              <a:rPr lang="en-GB" b="1" dirty="0">
                <a:solidFill>
                  <a:schemeClr val="bg1"/>
                </a:solidFill>
              </a:rPr>
              <a:t>G</a:t>
            </a:r>
            <a:r>
              <a:rPr lang="tr-TR" b="1" dirty="0" err="1">
                <a:solidFill>
                  <a:schemeClr val="bg1"/>
                </a:solidFill>
              </a:rPr>
              <a:t>enerate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Statements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11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Concurrent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statements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11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2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B4D3-1FAC-2E6B-EFBC-C399A778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57" y="735723"/>
            <a:ext cx="10724247" cy="907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block statement defines an internal block representing a portion of a design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Block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79FAE6-DC4C-4F88-BF22-A3B7A9BAC333}"/>
              </a:ext>
            </a:extLst>
          </p:cNvPr>
          <p:cNvSpPr txBox="1">
            <a:spLocks/>
          </p:cNvSpPr>
          <p:nvPr/>
        </p:nvSpPr>
        <p:spPr bwMode="auto">
          <a:xfrm>
            <a:off x="92747" y="122547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Process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Statement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774D0D-3555-4304-9466-B74A63196632}"/>
              </a:ext>
            </a:extLst>
          </p:cNvPr>
          <p:cNvSpPr txBox="1">
            <a:spLocks/>
          </p:cNvSpPr>
          <p:nvPr/>
        </p:nvSpPr>
        <p:spPr>
          <a:xfrm>
            <a:off x="658457" y="1921501"/>
            <a:ext cx="10724247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Processes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the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signals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associated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architecture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56FCC5-7CE3-4F61-AD59-A694206139D9}"/>
              </a:ext>
            </a:extLst>
          </p:cNvPr>
          <p:cNvSpPr txBox="1">
            <a:spLocks/>
          </p:cNvSpPr>
          <p:nvPr/>
        </p:nvSpPr>
        <p:spPr bwMode="auto">
          <a:xfrm>
            <a:off x="84083" y="260059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4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Procedure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Call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E74DD0-4C2A-44FB-A1DC-D1BAC98DE7B1}"/>
              </a:ext>
            </a:extLst>
          </p:cNvPr>
          <p:cNvSpPr txBox="1">
            <a:spLocks/>
          </p:cNvSpPr>
          <p:nvPr/>
        </p:nvSpPr>
        <p:spPr>
          <a:xfrm>
            <a:off x="649793" y="3296616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tr-TR" sz="2000" dirty="0" err="1">
                <a:solidFill>
                  <a:schemeClr val="bg1"/>
                </a:solidFill>
              </a:rPr>
              <a:t>Procedures</a:t>
            </a:r>
            <a:r>
              <a:rPr lang="tr-TR" sz="2000" dirty="0">
                <a:solidFill>
                  <a:schemeClr val="bg1"/>
                </a:solidFill>
              </a:rPr>
              <a:t> can </a:t>
            </a:r>
            <a:r>
              <a:rPr lang="tr-TR" sz="2000" dirty="0" err="1">
                <a:solidFill>
                  <a:schemeClr val="bg1"/>
                </a:solidFill>
              </a:rPr>
              <a:t>also</a:t>
            </a:r>
            <a:r>
              <a:rPr lang="tr-TR" sz="2000" dirty="0">
                <a:solidFill>
                  <a:schemeClr val="bg1"/>
                </a:solidFill>
              </a:rPr>
              <a:t> be </a:t>
            </a:r>
            <a:r>
              <a:rPr lang="tr-TR" sz="2000" dirty="0" err="1">
                <a:solidFill>
                  <a:schemeClr val="bg1"/>
                </a:solidFill>
              </a:rPr>
              <a:t>used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like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statement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when</a:t>
            </a:r>
            <a:r>
              <a:rPr lang="tr-TR" sz="2000" dirty="0">
                <a:solidFill>
                  <a:schemeClr val="bg1"/>
                </a:solidFill>
              </a:rPr>
              <a:t> it is </a:t>
            </a:r>
            <a:r>
              <a:rPr lang="tr-TR" sz="2000" dirty="0" err="1">
                <a:solidFill>
                  <a:schemeClr val="bg1"/>
                </a:solidFill>
              </a:rPr>
              <a:t>called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from</a:t>
            </a:r>
            <a:r>
              <a:rPr lang="tr-TR" sz="2000" dirty="0">
                <a:solidFill>
                  <a:schemeClr val="bg1"/>
                </a:solidFill>
              </a:rPr>
              <a:t> a </a:t>
            </a:r>
            <a:r>
              <a:rPr lang="tr-TR" sz="2000" dirty="0" err="1">
                <a:solidFill>
                  <a:schemeClr val="bg1"/>
                </a:solidFill>
              </a:rPr>
              <a:t>concurrent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code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region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8CEEED4-7B43-44DC-B6C3-664D4B6B35E2}"/>
              </a:ext>
            </a:extLst>
          </p:cNvPr>
          <p:cNvSpPr txBox="1">
            <a:spLocks/>
          </p:cNvSpPr>
          <p:nvPr/>
        </p:nvSpPr>
        <p:spPr bwMode="auto">
          <a:xfrm>
            <a:off x="84083" y="405116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5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7163FE-27AD-492B-8D07-18CA6C2AF644}"/>
              </a:ext>
            </a:extLst>
          </p:cNvPr>
          <p:cNvSpPr txBox="1">
            <a:spLocks/>
          </p:cNvSpPr>
          <p:nvPr/>
        </p:nvSpPr>
        <p:spPr>
          <a:xfrm>
            <a:off x="649793" y="4747194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02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332F58-C985-4378-B467-97C83D90647C}"/>
              </a:ext>
            </a:extLst>
          </p:cNvPr>
          <p:cNvSpPr txBox="1">
            <a:spLocks/>
          </p:cNvSpPr>
          <p:nvPr/>
        </p:nvSpPr>
        <p:spPr bwMode="auto">
          <a:xfrm>
            <a:off x="0" y="15417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6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Concurrent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Assertion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764C29-2464-4CEC-9F4B-CA9FAC831FB0}"/>
              </a:ext>
            </a:extLst>
          </p:cNvPr>
          <p:cNvSpPr txBox="1">
            <a:spLocks/>
          </p:cNvSpPr>
          <p:nvPr/>
        </p:nvSpPr>
        <p:spPr>
          <a:xfrm>
            <a:off x="565710" y="850199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A concurrent assertion statement represents a passive process statement containing the specified assertion statement.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4D951-578D-4E3F-8881-AAF3CD83B468}"/>
              </a:ext>
            </a:extLst>
          </p:cNvPr>
          <p:cNvSpPr txBox="1">
            <a:spLocks/>
          </p:cNvSpPr>
          <p:nvPr/>
        </p:nvSpPr>
        <p:spPr bwMode="auto">
          <a:xfrm>
            <a:off x="0" y="1646642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7 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Component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Instantiation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F6EE23-0A55-46EA-97AD-59D958BF4E4D}"/>
              </a:ext>
            </a:extLst>
          </p:cNvPr>
          <p:cNvSpPr txBox="1">
            <a:spLocks/>
          </p:cNvSpPr>
          <p:nvPr/>
        </p:nvSpPr>
        <p:spPr>
          <a:xfrm>
            <a:off x="565710" y="2342668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Component instantiation allows you to instantiate one design unit (component) inside another design unit to create a hierarchically structured design description.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4AD22CF-D81A-4DCA-9B43-B3FCB11E9528}"/>
              </a:ext>
            </a:extLst>
          </p:cNvPr>
          <p:cNvSpPr txBox="1">
            <a:spLocks/>
          </p:cNvSpPr>
          <p:nvPr/>
        </p:nvSpPr>
        <p:spPr bwMode="auto">
          <a:xfrm>
            <a:off x="0" y="3312531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11</a:t>
            </a:r>
            <a:r>
              <a:rPr lang="en-GB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+mn-lt"/>
                <a:ea typeface="+mj-ea"/>
                <a:cs typeface="+mj-cs"/>
              </a:rPr>
              <a:t>8 </a:t>
            </a:r>
            <a:r>
              <a:rPr lang="tr-TR" sz="4000" b="1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Generate</a:t>
            </a:r>
            <a:r>
              <a:rPr lang="tr-TR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+mn-lt"/>
              </a:rPr>
              <a:t>Statements</a:t>
            </a:r>
            <a:endParaRPr lang="en-GB" sz="4000" b="1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5234C0-1BCB-4371-91CB-A9F9A966E110}"/>
              </a:ext>
            </a:extLst>
          </p:cNvPr>
          <p:cNvSpPr txBox="1">
            <a:spLocks/>
          </p:cNvSpPr>
          <p:nvPr/>
        </p:nvSpPr>
        <p:spPr>
          <a:xfrm>
            <a:off x="609259" y="4008557"/>
            <a:ext cx="10973481" cy="542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</a:rPr>
              <a:t>Generate statements are used to accomplish one of two goals: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Replicating Logic in VHDL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</a:rPr>
              <a:t>  </a:t>
            </a:r>
            <a:r>
              <a:rPr lang="en-US" sz="2000" dirty="0">
                <a:solidFill>
                  <a:schemeClr val="bg1"/>
                </a:solidFill>
              </a:rPr>
              <a:t>– Turning on/off blocks of logic in VHDL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b="0" dirty="0" err="1">
                <a:solidFill>
                  <a:srgbClr val="FFFF00"/>
                </a:solidFill>
                <a:effectLst/>
              </a:rPr>
              <a:t>Block</a:t>
            </a:r>
            <a:r>
              <a:rPr lang="tr-TR" sz="1200" b="0" dirty="0">
                <a:solidFill>
                  <a:srgbClr val="FFFF00"/>
                </a:solidFill>
                <a:effectLst/>
              </a:rPr>
              <a:t> Statement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rtl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dsp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...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mac_unit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block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(a, b: in float32;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out float32);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map (a = &gt; x, b = &gt; y,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= &gt; acc);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float32;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float32 ;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a *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multiplier_out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+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 (clock, reset)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if reset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( others = &gt; '0');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elsif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(clock) then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mac_out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adder_out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end if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end block 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...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rtl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4272845" y="875380"/>
            <a:ext cx="41253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--</a:t>
            </a:r>
            <a:r>
              <a:rPr lang="tr-TR" sz="1200" dirty="0" err="1">
                <a:solidFill>
                  <a:srgbClr val="FFFF00"/>
                </a:solidFill>
              </a:rPr>
              <a:t>Process</a:t>
            </a:r>
            <a:r>
              <a:rPr lang="tr-TR" sz="1200" dirty="0">
                <a:solidFill>
                  <a:srgbClr val="FFFF00"/>
                </a:solidFill>
              </a:rPr>
              <a:t> </a:t>
            </a:r>
            <a:r>
              <a:rPr lang="tr-TR" sz="1200" dirty="0" err="1">
                <a:solidFill>
                  <a:srgbClr val="FFFF00"/>
                </a:solidFill>
              </a:rPr>
              <a:t>statement</a:t>
            </a:r>
            <a:endParaRPr lang="tr-TR" sz="1200" dirty="0">
              <a:solidFill>
                <a:srgbClr val="FFFF00"/>
              </a:solidFill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D_FF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port(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d,clk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q: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D_FF;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D_FF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if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rising_edge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clk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then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Q &lt;= D;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if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tr-TR" sz="1200" b="0" dirty="0">
              <a:solidFill>
                <a:srgbClr val="FFFF00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7462738" y="875380"/>
            <a:ext cx="6148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Concurrent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Signal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Assignment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library IEEE;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use IEEE.IEEE.std_logic_1164.all;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entity add_1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port ( a, b,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in bit;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 s,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: out bit);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end add_1;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architecture concurrent of add_1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signal s1, s2, s3, s4: bit;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s1 &lt;= b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xor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s2 &lt;= a and b;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s3 &lt;= a and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s4 &lt;= b and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cin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s &lt;= a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xor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s1;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cout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&lt;= s2 or s3 or s4;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end concurrent;</a:t>
            </a:r>
          </a:p>
        </p:txBody>
      </p:sp>
    </p:spTree>
    <p:extLst>
      <p:ext uri="{BB962C8B-B14F-4D97-AF65-F5344CB8AC3E}">
        <p14:creationId xmlns:p14="http://schemas.microsoft.com/office/powerpoint/2010/main" val="158888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8A091-4E99-5DCE-3272-8D395764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623EE4-FD37-B2A3-CB86-CD9C6DC70C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B95D4BFE-D029-197D-3364-FF059D4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46" y="708772"/>
            <a:ext cx="10160955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library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use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IEEE.numeric_std.all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entity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: integer := 32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port </a:t>
            </a: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in 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(data_width-1 downto 0)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: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data_width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  <a:endParaRPr lang="tr-TR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b="1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of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generic_adder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signal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: signed 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adder'range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)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 &lt;=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a) + signed(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input</a:t>
            </a:r>
            <a:r>
              <a:rPr lang="tr-TR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_adder    &lt;= 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std_logic_vector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(</a:t>
            </a:r>
            <a:r>
              <a:rPr lang="tr-TR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output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_internal);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end architecture </a:t>
            </a:r>
            <a:r>
              <a:rPr lang="en-GB" sz="6400" b="1" dirty="0" err="1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behavioral</a:t>
            </a:r>
            <a:r>
              <a:rPr lang="en-GB" sz="6400" b="1" dirty="0">
                <a:solidFill>
                  <a:schemeClr val="bg1"/>
                </a:solidFill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6400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99090" y="875380"/>
            <a:ext cx="343162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dirty="0">
                <a:solidFill>
                  <a:srgbClr val="FFFF00"/>
                </a:solidFill>
              </a:rPr>
              <a:t>-</a:t>
            </a:r>
            <a:r>
              <a:rPr lang="tr-TR" sz="1200" dirty="0" err="1">
                <a:solidFill>
                  <a:srgbClr val="FFFF00"/>
                </a:solidFill>
              </a:rPr>
              <a:t>Concurrent</a:t>
            </a:r>
            <a:r>
              <a:rPr lang="tr-TR" sz="1200" dirty="0">
                <a:solidFill>
                  <a:srgbClr val="FFFF00"/>
                </a:solidFill>
              </a:rPr>
              <a:t> </a:t>
            </a:r>
            <a:r>
              <a:rPr lang="tr-TR" sz="1200" dirty="0" err="1">
                <a:solidFill>
                  <a:srgbClr val="FFFF00"/>
                </a:solidFill>
              </a:rPr>
              <a:t>Procedure</a:t>
            </a:r>
            <a:r>
              <a:rPr lang="tr-TR" sz="1200" dirty="0">
                <a:solidFill>
                  <a:srgbClr val="FFFF00"/>
                </a:solidFill>
              </a:rPr>
              <a:t> Call Statement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a + b;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procedure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 is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a + b;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(add1, add2, sum1);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adder_procedure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(add1, add2, sum2),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bhv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EF879E15-60AF-459E-8F39-5FBB4C8A56AE}"/>
              </a:ext>
            </a:extLst>
          </p:cNvPr>
          <p:cNvSpPr txBox="1"/>
          <p:nvPr/>
        </p:nvSpPr>
        <p:spPr>
          <a:xfrm>
            <a:off x="3453037" y="875380"/>
            <a:ext cx="41253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FFF00"/>
                </a:solidFill>
                <a:effectLst/>
              </a:rPr>
              <a:t>--equivalent statements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sensitiviy_list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adder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process(add1, add2)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add(add1, add2, sum2);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architecture; --sensitivity list</a:t>
            </a: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dirty="0">
                <a:solidFill>
                  <a:schemeClr val="bg1"/>
                </a:solidFill>
                <a:effectLst/>
              </a:rPr>
              <a:t>architecture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wait_statement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 of adder is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process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begin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add(add1, add2, sum2);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  wait on add1, add2;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    end process;</a:t>
            </a:r>
          </a:p>
          <a:p>
            <a:r>
              <a:rPr lang="en-US" sz="1200" b="0" dirty="0">
                <a:solidFill>
                  <a:schemeClr val="bg1"/>
                </a:solidFill>
                <a:effectLst/>
              </a:rPr>
              <a:t>end </a:t>
            </a:r>
            <a:r>
              <a:rPr lang="en-US" sz="1200" b="0" dirty="0" err="1">
                <a:solidFill>
                  <a:schemeClr val="bg1"/>
                </a:solidFill>
                <a:effectLst/>
              </a:rPr>
              <a:t>wait_statement</a:t>
            </a:r>
            <a:r>
              <a:rPr lang="en-US" sz="1200" b="0" dirty="0">
                <a:solidFill>
                  <a:schemeClr val="bg1"/>
                </a:solidFill>
                <a:effectLst/>
              </a:rPr>
              <a:t>; --wait statement</a:t>
            </a:r>
          </a:p>
          <a:p>
            <a:endParaRPr lang="tr-TR" sz="1200" b="0" dirty="0">
              <a:solidFill>
                <a:srgbClr val="FFFF00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6188163" y="520511"/>
            <a:ext cx="578312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Concurrent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Assertion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Statement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IEEE._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std_logic_arith.all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IEEE.std_logic_unsigned.all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tb_address_check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STD_LOGIC_VECTOR(31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address_check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Port (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STD_LOGIC_VECTOR(31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downto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0));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address_check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stim_proc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x"0000_1234";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x"9000_1234";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x"4000_0000";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x"1000_0000";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10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ns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 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process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Concurrent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assertion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assert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)) &lt; x"1000_0000"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unsigned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)) &gt;= x"8000_0000")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report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"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Invalid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access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at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" &amp;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to_string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address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severity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warning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behavior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323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Code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Examples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7949C3B-61FF-405E-850A-EFAD9239A054}"/>
              </a:ext>
            </a:extLst>
          </p:cNvPr>
          <p:cNvSpPr txBox="1"/>
          <p:nvPr/>
        </p:nvSpPr>
        <p:spPr>
          <a:xfrm>
            <a:off x="567559" y="941463"/>
            <a:ext cx="343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</a:rPr>
              <a:t>-</a:t>
            </a:r>
            <a:r>
              <a:rPr lang="tr-TR" sz="1200" dirty="0">
                <a:solidFill>
                  <a:srgbClr val="FFFF00"/>
                </a:solidFill>
              </a:rPr>
              <a:t>-Component </a:t>
            </a:r>
            <a:r>
              <a:rPr lang="tr-TR" sz="1200" dirty="0" err="1">
                <a:solidFill>
                  <a:srgbClr val="FFFF00"/>
                </a:solidFill>
              </a:rPr>
              <a:t>Instantiation</a:t>
            </a:r>
            <a:endParaRPr lang="tr-TR" sz="1200" b="0" dirty="0">
              <a:solidFill>
                <a:srgbClr val="FFFF00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(add1, add2: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sum_1: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component_instantiation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    (a, b: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integer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component_inst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adder_component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=&gt; add1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b =&gt; add2,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example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en-US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FE0402D-A23D-4A0C-98E4-FDB195CA2622}"/>
              </a:ext>
            </a:extLst>
          </p:cNvPr>
          <p:cNvSpPr txBox="1"/>
          <p:nvPr/>
        </p:nvSpPr>
        <p:spPr>
          <a:xfrm>
            <a:off x="5126618" y="651639"/>
            <a:ext cx="578312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tr-TR" sz="12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tr-TR" sz="12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Instantiation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and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tr-TR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Generate</a:t>
            </a:r>
            <a:r>
              <a:rPr lang="tr-TR" sz="1200" dirty="0">
                <a:solidFill>
                  <a:srgbClr val="FFFF00"/>
                </a:solidFill>
                <a:latin typeface="Consolas" panose="020B0609020204030204" pitchFamily="49" charset="0"/>
              </a:rPr>
              <a:t> Statement</a:t>
            </a:r>
            <a:endParaRPr lang="tr-TR" sz="12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full_adder1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Port (a        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b        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: in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     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full_adder1;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full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code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IEEE.IEEE.std_logic_1164.all;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IEEE._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std_logic_arith.all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IEEE.std_logic_unsigned.all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br>
              <a:rPr lang="tr-TR" sz="1200" b="0" dirty="0">
                <a:solidFill>
                  <a:schemeClr val="bg1"/>
                </a:solidFill>
                <a:effectLst/>
              </a:rPr>
            </a:br>
            <a:r>
              <a:rPr lang="tr-TR" sz="1200" b="0" dirty="0" err="1">
                <a:solidFill>
                  <a:schemeClr val="bg1"/>
                </a:solidFill>
                <a:effectLst/>
              </a:rPr>
              <a:t>architecture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structural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of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is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signal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std_logic_vector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begin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instantiate_adders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for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 in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WIDTH- 1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statement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instantiation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adder_bit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: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entity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work.full_adder1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port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map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(a = &gt; a(i), b = &gt; b(i),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(i),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sum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= &gt;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(i));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generate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(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carry_in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,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( 0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WIDTH- 2));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&lt;=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carry_out_vector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(WIDTH- 1);</a:t>
            </a:r>
          </a:p>
          <a:p>
            <a:r>
              <a:rPr lang="tr-TR" sz="1200" b="0" dirty="0">
                <a:solidFill>
                  <a:schemeClr val="bg1"/>
                </a:solidFill>
                <a:effectLst/>
              </a:rPr>
              <a:t> 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structural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endParaRPr lang="tr-TR" sz="12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254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976B3-DFF5-DCDB-5824-12D07E4F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B9DC69-823F-A80E-600F-C09ABC71FC45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12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Scope</a:t>
            </a:r>
            <a:r>
              <a:rPr lang="tr-TR" sz="2800" b="1" dirty="0">
                <a:solidFill>
                  <a:srgbClr val="FF0000"/>
                </a:solidFill>
              </a:rPr>
              <a:t> and </a:t>
            </a:r>
            <a:r>
              <a:rPr lang="tr-TR" sz="2800" b="1" dirty="0" err="1">
                <a:solidFill>
                  <a:srgbClr val="FF0000"/>
                </a:solidFill>
              </a:rPr>
              <a:t>vısıbılıty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31C896-E90C-2C71-380C-37EFAC4651DD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12.1 </a:t>
            </a:r>
            <a:r>
              <a:rPr lang="tr-TR" b="1" dirty="0" err="1">
                <a:solidFill>
                  <a:schemeClr val="bg1"/>
                </a:solidFill>
              </a:rPr>
              <a:t>Declerative</a:t>
            </a:r>
            <a:r>
              <a:rPr lang="tr-TR" b="1" dirty="0">
                <a:solidFill>
                  <a:schemeClr val="bg1"/>
                </a:solidFill>
              </a:rPr>
              <a:t> Region 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tr-TR" b="1" dirty="0" err="1">
                <a:solidFill>
                  <a:schemeClr val="bg1"/>
                </a:solidFill>
              </a:rPr>
              <a:t>cope</a:t>
            </a:r>
            <a:r>
              <a:rPr lang="tr-TR" b="1" dirty="0">
                <a:solidFill>
                  <a:schemeClr val="bg1"/>
                </a:solidFill>
              </a:rPr>
              <a:t> of </a:t>
            </a:r>
            <a:r>
              <a:rPr lang="tr-TR" b="1" dirty="0" err="1">
                <a:solidFill>
                  <a:schemeClr val="bg1"/>
                </a:solidFill>
              </a:rPr>
              <a:t>Decleration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12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 err="1">
                <a:solidFill>
                  <a:schemeClr val="bg1"/>
                </a:solidFill>
              </a:rPr>
              <a:t>Visibility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Use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12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 err="1">
                <a:solidFill>
                  <a:schemeClr val="bg1"/>
                </a:solidFill>
              </a:rPr>
              <a:t>The</a:t>
            </a:r>
            <a:r>
              <a:rPr lang="tr-TR" b="1" dirty="0">
                <a:solidFill>
                  <a:schemeClr val="bg1"/>
                </a:solidFill>
              </a:rPr>
              <a:t> Context of </a:t>
            </a:r>
            <a:r>
              <a:rPr lang="tr-TR" b="1" dirty="0" err="1">
                <a:solidFill>
                  <a:schemeClr val="bg1"/>
                </a:solidFill>
              </a:rPr>
              <a:t>Overload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Resolution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7EBD6155-17BB-05E3-A373-ACB86A67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13F79F2-0ABA-DBD6-F7C5-E8AB0FC98717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12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89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24EC-30A5-5E12-209F-28532F7E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020AD4-A05A-A292-8F39-FA84B71C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9577"/>
            <a:ext cx="7787553" cy="61593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eclarative region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 is a text area where declarations and definitions are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and its associated architecture body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 (procedures/functions) and their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 and their bodies (if any)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Process, block, loop, and generate statement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belong to the innermost region where they are defined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the architecture body are not affected by the scope outside their own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top-level region of each design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Declarative Region: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Defined for each design library, encompassing all units within the library</a:t>
            </a: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70B22D-784C-1F24-21A1-E29BCC6F2C8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DECLERATIVE REGION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3B474F-7D62-FCB6-4D63-D7F6235CF7D1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504FD1-AC5F-B35D-AE2A-1378F8192639}"/>
              </a:ext>
            </a:extLst>
          </p:cNvPr>
          <p:cNvSpPr txBox="1">
            <a:spLocks/>
          </p:cNvSpPr>
          <p:nvPr/>
        </p:nvSpPr>
        <p:spPr>
          <a:xfrm>
            <a:off x="7431932" y="577282"/>
            <a:ext cx="4760068" cy="6159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entity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myentity;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myentity is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-- architecture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process(...)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-- process declarative region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process;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7FE92749-4AC4-8347-BC40-F99BE50452DD}"/>
              </a:ext>
            </a:extLst>
          </p:cNvPr>
          <p:cNvCxnSpPr>
            <a:cxnSpLocks/>
          </p:cNvCxnSpPr>
          <p:nvPr/>
        </p:nvCxnSpPr>
        <p:spPr>
          <a:xfrm>
            <a:off x="8060043" y="454905"/>
            <a:ext cx="0" cy="6194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4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C312-E681-54ED-EF7D-34DC5FBB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E16D5-8305-8440-A931-F12170A3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code where a declaration or named entity is valid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defines the usage area of the declaration or entity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starts from the declaration and extends to the end of the innermost declarative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limited to its internal region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 like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ackage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 type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ubprogram parameters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enerics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extend their scope to the enclosing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body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included in the scope of its associated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declarations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extend the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PSL verification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linked to extend the scope into verification structures.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21F408-0FF4-3D08-C880-9190CEC70E7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SCOPE OF DECLERATIONS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520945-3360-0AF7-7C92-D58972B7E4FF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6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7151-BAB1-C090-022E-193DEF0F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29741-9BA2-6166-3F78-AFFC1173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1071676" cy="6435080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determines the area where elements of a declaration are valid. A declaration can only be used within its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scop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declarations with the same name can be made, and the visibility rules determine which declaration is valid</a:t>
            </a: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configuration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declarations can become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 by selection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modify the visibility of declarations.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conceals the same-named declarations from the outer scope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identifier cannot be used at the beginning of a declaration; it is valid only after the declaration end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2B07E-FF91-2C67-E34F-553EA0CDF51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VISIBILITY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BF583C-46D2-CBCA-CA27-4E7959A97E59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ED78A0-9309-B4CE-3D1E-DEA14BF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03" y="5564083"/>
            <a:ext cx="71342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4C1C-8335-03DE-3FE3-21DAD6B7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24372-C615-CD69-7E57-46CDBD73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510976"/>
            <a:ext cx="10535055" cy="5413169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declarations in a package or library directly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makes all declarations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can be hidden by homographs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explicit and implicit homographs, only the explicit one is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Declarations in uninstantiated packages cannot be made visible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.std_logic_1164.all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work.my_package.my_function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C137E-E17F-F9CC-92A3-877B555951E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USE CLAUSES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4D8578-6784-A190-E97D-66AD85E9003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12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66A-5ACB-A36D-3CCC-8D13A7A6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378DB-1567-7EA0-5338-4860C726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17969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when the same name or operator refers to different entities in different contexts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 Resolution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process used to select the correct meaning when multiple meanings are possible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between names, expressions,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Conformance between parameters and types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correct entity based on the context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61FC7-B1CF-6474-C689-9628B9CA7F1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THE CONTEXT OF OVERLOAD RESOLUTION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70DBD2-6DC2-4E98-FAB6-E347B08C65C0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60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27D4-50C4-05E6-9907-880928968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1DD8F1-2CDA-1016-76E4-3A7F6D3F4F56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DESIGN UNITS AND THEIR ANALYSIS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3C1BE5-2C39-311E-D5A1-832828785A1E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13.1 </a:t>
            </a:r>
            <a:r>
              <a:rPr lang="tr-TR" b="1" dirty="0">
                <a:solidFill>
                  <a:schemeClr val="bg1"/>
                </a:solidFill>
              </a:rPr>
              <a:t>Design Units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>
                <a:solidFill>
                  <a:schemeClr val="bg1"/>
                </a:solidFill>
              </a:rPr>
              <a:t>Design Libraries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13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Context Declerations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Context Clauses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</a:t>
            </a:r>
            <a:r>
              <a:rPr lang="tr-TR" b="1" dirty="0">
                <a:solidFill>
                  <a:srgbClr val="FF0000"/>
                </a:solidFill>
              </a:rPr>
              <a:t>13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Order of Analysis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28E543D8-9EE5-D93D-CC5F-C41103F2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119161-8564-2ABF-6C68-A5227206B872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13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99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D6A0-388B-1D48-5762-9C9133DF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018BB3-9AA0-D491-2403-6FBBEA5B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206684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ndependently analyzed constructs that are added to the design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file consists of multiple design units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Core structures like entity declarations, package declarations, and context declarations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Bodies of primary units, such as architecture bodies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E71E18-6AE3-F871-B64B-D276EFFBF65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UNITS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05E08-4FE1-2D90-0CD8-4F9B2DF62F4C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9890-1ADD-6FEE-EBE6-9957E6A57011}"/>
              </a:ext>
            </a:extLst>
          </p:cNvPr>
          <p:cNvSpPr txBox="1">
            <a:spLocks/>
          </p:cNvSpPr>
          <p:nvPr/>
        </p:nvSpPr>
        <p:spPr bwMode="auto">
          <a:xfrm>
            <a:off x="1168" y="291600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DESIGN LIBRARIES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388A83-4F7D-4981-2B25-F6437CD089D1}"/>
              </a:ext>
            </a:extLst>
          </p:cNvPr>
          <p:cNvSpPr txBox="1">
            <a:spLocks/>
          </p:cNvSpPr>
          <p:nvPr/>
        </p:nvSpPr>
        <p:spPr>
          <a:xfrm>
            <a:off x="642026" y="3611817"/>
            <a:ext cx="10535055" cy="3178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 implementation-dependent storage area for design units. An application can support multiple design libraries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logical names for libraries in design units. If the same name is defined multiple times, only the first definition is valid.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library where the library unit resulting from the analysis of a design unit is place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Library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Libraries that contain library units referenced in the analyzed design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3C567-F0AA-B319-D959-9D78063B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C766E4-9F2F-15AA-8110-E30F150AAABC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4. Subprograms </a:t>
            </a:r>
            <a:r>
              <a:rPr lang="tr-TR" sz="2800" b="1" dirty="0">
                <a:solidFill>
                  <a:srgbClr val="FF0000"/>
                </a:solidFill>
              </a:rPr>
              <a:t>&amp;</a:t>
            </a:r>
            <a:r>
              <a:rPr lang="en-US" sz="2800" b="1" dirty="0">
                <a:solidFill>
                  <a:srgbClr val="FF0000"/>
                </a:solidFill>
              </a:rPr>
              <a:t> packages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5AD1ED-0C49-AB10-C16A-FD144D664039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.1 </a:t>
            </a:r>
            <a:r>
              <a:rPr lang="en-US" b="1" dirty="0">
                <a:solidFill>
                  <a:schemeClr val="bg1"/>
                </a:solidFill>
              </a:rPr>
              <a:t>General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en-US" b="1" dirty="0">
                <a:solidFill>
                  <a:schemeClr val="bg1"/>
                </a:solidFill>
              </a:rPr>
              <a:t>Subprogram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en-US" b="1" dirty="0">
                <a:solidFill>
                  <a:schemeClr val="bg1"/>
                </a:solidFill>
              </a:rPr>
              <a:t>Subprogram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en-US" b="1" dirty="0">
                <a:solidFill>
                  <a:schemeClr val="bg1"/>
                </a:solidFill>
              </a:rPr>
              <a:t>Subprogram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en-US" b="1" dirty="0">
                <a:solidFill>
                  <a:schemeClr val="bg1"/>
                </a:solidFill>
              </a:rPr>
              <a:t>Subprogram Overloading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en-US" b="1" dirty="0">
                <a:solidFill>
                  <a:srgbClr val="FF0000"/>
                </a:solidFill>
              </a:rPr>
              <a:t>.6 </a:t>
            </a:r>
            <a:r>
              <a:rPr lang="en-US" b="1" dirty="0">
                <a:solidFill>
                  <a:schemeClr val="bg1"/>
                </a:solidFill>
              </a:rPr>
              <a:t>Resolution Functions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Declarations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8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Bodies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   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9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Package Instantiation </a:t>
            </a:r>
            <a:r>
              <a:rPr lang="en-GB" b="1" dirty="0">
                <a:solidFill>
                  <a:schemeClr val="bg1"/>
                </a:solidFill>
              </a:rPr>
              <a:t>Declarations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  </a:t>
            </a:r>
            <a:r>
              <a:rPr lang="en-GB" b="1" dirty="0">
                <a:solidFill>
                  <a:srgbClr val="FF0000"/>
                </a:solidFill>
              </a:rPr>
              <a:t>4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r>
              <a:rPr lang="en-GB" b="1" dirty="0">
                <a:solidFill>
                  <a:srgbClr val="FF0000"/>
                </a:solidFill>
              </a:rPr>
              <a:t>10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Conformance Rules</a:t>
            </a: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F192D705-7268-5A25-AD8F-06588C5F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0C061D7-326A-BD31-7866-1B57FBB2EDC6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4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000" b="1" dirty="0">
                <a:solidFill>
                  <a:schemeClr val="bg1"/>
                </a:solidFill>
              </a:rPr>
              <a:t>Seyit Ko</a:t>
            </a:r>
            <a:r>
              <a:rPr lang="tr-TR" sz="6000" b="1" dirty="0">
                <a:solidFill>
                  <a:schemeClr val="bg1"/>
                </a:solidFill>
              </a:rPr>
              <a:t>çak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0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135-1CCF-2C0A-C07F-667853C2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063CDE-B041-2164-021D-51DB4CDF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3273077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Declaration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context items that design units can reference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Clause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initial name environment before the analysis of a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library_clause, use_clause, context_reference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Defines the logical library names to be used 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Clause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certain declarations directly visible within the design unit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Reference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References another context declaration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22A609-7CC7-DFCD-5870-4F0AA430CD6C}"/>
              </a:ext>
            </a:extLst>
          </p:cNvPr>
          <p:cNvSpPr txBox="1">
            <a:spLocks/>
          </p:cNvSpPr>
          <p:nvPr/>
        </p:nvSpPr>
        <p:spPr bwMode="auto">
          <a:xfrm>
            <a:off x="-593388" y="0"/>
            <a:ext cx="124611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3,4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 DECLERATIONS / CONTEXT CLAUSE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BF3E38-2C4A-27AA-DC3D-7E16E1948D42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7075C2-648D-E2CE-972E-ED0C41DF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03" y="4122239"/>
            <a:ext cx="408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4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55FB-F7D8-E7EA-F29B-4B44B520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21ACD5-A2B4-B3CF-D852-F2A9FAC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5463588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design unit analysis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based on visibility rules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the design unit where its name is referenced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analyzed before its corresponding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the secondary unit depends on the primary unit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error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analysis is rejected and does not affect the working library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affect other units that reference its name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library unit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becomes obsolete and must be reanalyzed before it can be used again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B50FB-E2FD-2B00-9752-DED9E8339DD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ORDER OF ANALYSIS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413B26D-BA38-C8B3-A846-A970D1516E14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28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8131B-848F-A970-AE86-D512470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745759-3444-CE05-BB20-ECDBC38C242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14. ELABORATION AND EXECUTION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4627A-B78B-C4DE-6723-65B7165468B4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4097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14.1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Design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Hierarchy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.3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Block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Package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Subprogram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Protected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Type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Header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.4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Declarative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endParaRPr kumimoji="0" lang="tr-T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.5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Statement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.6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14.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Execution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a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C9AB72EA-9237-DE89-D066-2959A04C8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0E57893-EC59-F2DA-28FE-C0D6D1DF0D38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1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9D6B-C7D1-EB74-5C07-8C0A19D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D8A0E-1324-4DC0-DABA-4DB08288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1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execute a model, the design hierarchy is first elaborated, followed by the initialization of nets, and then the repetitive simulation cycle begins, during which processes are executed and nets are updated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03BD1C-328B-0241-1982-B6D2FB524C0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GENERAL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64DADD-EBE2-E6BE-A262-5C3FC7F2EBF8}"/>
              </a:ext>
            </a:extLst>
          </p:cNvPr>
          <p:cNvSpPr txBox="1">
            <a:spLocks/>
          </p:cNvSpPr>
          <p:nvPr/>
        </p:nvSpPr>
        <p:spPr bwMode="auto">
          <a:xfrm>
            <a:off x="0" y="14816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2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DESIGN HIERARCHY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8311DC-123B-0A6B-E102-5DD4688BB803}"/>
              </a:ext>
            </a:extLst>
          </p:cNvPr>
          <p:cNvSpPr txBox="1">
            <a:spLocks/>
          </p:cNvSpPr>
          <p:nvPr/>
        </p:nvSpPr>
        <p:spPr>
          <a:xfrm>
            <a:off x="733292" y="2024077"/>
            <a:ext cx="10724247" cy="3716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Definition: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processes interconnected by nets, enabling simulation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Executes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vhpiCbStartOfElaboration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altLang="tr-T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vhpiCbEndOfElaboration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callbacks.Prepares</a:t>
            </a:r>
            <a:r>
              <a:rPr kumimoji="0" lang="en-US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block statements and implicit configurations for unbound components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Steps: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Elaborates packages sequentially to resolve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Configures PSL verification units after block elaboration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Creates drivers and initializes scalar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75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3EEB-4D93-0B68-BD4D-C58D1C1D3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5C6372-22E1-A4EC-D414-01D5C7F0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11301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preparation 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 types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their mapping and association. This ensures all components are properly initialized and ready for simulation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E83F-D5F0-ABBC-B28B-5574A6ECF63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3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ELABORATION OF a BLOCK, PACKAGE, SUBPROGRAMS OR PROTECTED TYPE HEADER</a:t>
            </a:r>
            <a:endParaRPr kumimoji="0" lang="en-GB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78FAA0-1B20-6E7E-6371-C363E34EF72C}"/>
              </a:ext>
            </a:extLst>
          </p:cNvPr>
          <p:cNvSpPr txBox="1">
            <a:spLocks/>
          </p:cNvSpPr>
          <p:nvPr/>
        </p:nvSpPr>
        <p:spPr bwMode="auto">
          <a:xfrm>
            <a:off x="1168" y="1761905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DECLARATIVE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E3AB09-79B3-3DBB-04A4-FB0BF9CAC041}"/>
              </a:ext>
            </a:extLst>
          </p:cNvPr>
          <p:cNvSpPr txBox="1">
            <a:spLocks/>
          </p:cNvSpPr>
          <p:nvPr/>
        </p:nvSpPr>
        <p:spPr>
          <a:xfrm>
            <a:off x="733876" y="2375423"/>
            <a:ext cx="10724247" cy="1345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 definitions, subtypes, subprograms, and protected types are elaborated sequentially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Attribute, configuration, and disconnection specifications are processed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Binding information, default values, and signal associations are properly established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BFA200-5CD9-DBAD-9A71-9B11FAD99D59}"/>
              </a:ext>
            </a:extLst>
          </p:cNvPr>
          <p:cNvSpPr txBox="1">
            <a:spLocks/>
          </p:cNvSpPr>
          <p:nvPr/>
        </p:nvSpPr>
        <p:spPr bwMode="auto">
          <a:xfrm>
            <a:off x="0" y="3721079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5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ELABORATION OF A STATEMENT </a:t>
            </a:r>
            <a:r>
              <a:rPr kumimoji="0" lang="tr-TR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PART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0BAC7-069F-5CCC-056E-8E584A197AEF}"/>
              </a:ext>
            </a:extLst>
          </p:cNvPr>
          <p:cNvSpPr txBox="1">
            <a:spLocks/>
          </p:cNvSpPr>
          <p:nvPr/>
        </p:nvSpPr>
        <p:spPr>
          <a:xfrm>
            <a:off x="733877" y="4393906"/>
            <a:ext cx="5554134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altLang="tr-TR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Purpose</a:t>
            </a:r>
            <a:r>
              <a:rPr kumimoji="0" lang="tr-TR" altLang="tr-T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Ensure concurrent statements are correctly prepared for simulation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Concurrent Statements: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concurrent statements in a block are elaborated sequentially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Statements:</a:t>
            </a:r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For-Generate: Creates blocks for each value in a specified range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057F-98B0-DE9E-5E1D-21F9882086C5}"/>
              </a:ext>
            </a:extLst>
          </p:cNvPr>
          <p:cNvSpPr txBox="1">
            <a:spLocks/>
          </p:cNvSpPr>
          <p:nvPr/>
        </p:nvSpPr>
        <p:spPr>
          <a:xfrm>
            <a:off x="6288010" y="4393906"/>
            <a:ext cx="5658457" cy="2286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If-Generate: Creates a block if the condition evaluates to true; otherwise, no block is created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Case-Generate: Creates a block for the matching alternative based on an evaluated expression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Instantiation: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bound to a design entity, the corresponding block is elaborated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06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97508-BEDA-9E2F-5FBD-9E2301118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02F9B-BF6E-6B87-1163-22D05AF5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8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elaboration occurs during simulation execution for constructs with sequential statements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Instances: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Statements: Loop parameters are elaborated, and the range is evaluated before execution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Calls: Parameters are elaborated and checked; exclusive access is required for protected or file operations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Allocators: Subtype elaboration occurs before object allocation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Blocks: Declarative parts are elaborated before block execution</a:t>
            </a:r>
            <a:br>
              <a:rPr kumimoji="0" lang="tr-TR" altLang="tr-T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A8C4D-8F15-29AA-55D5-F5B2D48BE85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6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DYNAMIC ELABORATION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33465-017E-A22D-8FEA-C65A2217EF02}"/>
              </a:ext>
            </a:extLst>
          </p:cNvPr>
          <p:cNvSpPr txBox="1">
            <a:spLocks/>
          </p:cNvSpPr>
          <p:nvPr/>
        </p:nvSpPr>
        <p:spPr bwMode="auto">
          <a:xfrm>
            <a:off x="0" y="358223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7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EXECUTION OF 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5BF612-18AB-D510-7135-AA826B2A929A}"/>
              </a:ext>
            </a:extLst>
          </p:cNvPr>
          <p:cNvSpPr txBox="1">
            <a:spLocks/>
          </p:cNvSpPr>
          <p:nvPr/>
        </p:nvSpPr>
        <p:spPr>
          <a:xfrm>
            <a:off x="733876" y="4236351"/>
            <a:ext cx="10724247" cy="222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Handle signal value changes via transactions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 Updates: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 and apply driving and effective values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Implicit Signals: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signals like S'STABLE and S'QUIET per kernel rules</a:t>
            </a: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br>
              <a:rPr kumimoji="0" lang="tr-TR" altLang="tr-T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tr-TR" alt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0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AD41-448E-E8EF-B920-E5D58C8E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872821A-F9B9-BF37-90B9-4E78E9BF5918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Lexıcal </a:t>
            </a:r>
            <a:r>
              <a:rPr lang="tr-TR" sz="2800" b="1" dirty="0" err="1">
                <a:solidFill>
                  <a:srgbClr val="FF0000"/>
                </a:solidFill>
              </a:rPr>
              <a:t>elements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117B1A-2182-3396-4EC5-586680ABC739}"/>
              </a:ext>
            </a:extLst>
          </p:cNvPr>
          <p:cNvSpPr txBox="1">
            <a:spLocks/>
          </p:cNvSpPr>
          <p:nvPr/>
        </p:nvSpPr>
        <p:spPr>
          <a:xfrm>
            <a:off x="5727233" y="458034"/>
            <a:ext cx="6601927" cy="6116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15.1 </a:t>
            </a:r>
            <a:r>
              <a:rPr lang="tr-TR" b="1" dirty="0">
                <a:solidFill>
                  <a:schemeClr val="bg1"/>
                </a:solidFill>
              </a:rPr>
              <a:t>General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.2 </a:t>
            </a:r>
            <a:r>
              <a:rPr lang="tr-TR" b="1" dirty="0">
                <a:solidFill>
                  <a:schemeClr val="bg1"/>
                </a:solidFill>
              </a:rPr>
              <a:t>Character Set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.3 </a:t>
            </a:r>
            <a:r>
              <a:rPr lang="tr-TR" b="1" dirty="0">
                <a:solidFill>
                  <a:schemeClr val="bg1"/>
                </a:solidFill>
              </a:rPr>
              <a:t>Lexical Elements, Separators and Delimiters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15</a:t>
            </a:r>
            <a:r>
              <a:rPr lang="en-US" b="1" dirty="0">
                <a:solidFill>
                  <a:srgbClr val="FF0000"/>
                </a:solidFill>
              </a:rPr>
              <a:t>.4 </a:t>
            </a:r>
            <a:r>
              <a:rPr lang="tr-TR" b="1" dirty="0">
                <a:solidFill>
                  <a:schemeClr val="bg1"/>
                </a:solidFill>
              </a:rPr>
              <a:t>Identifiers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 </a:t>
            </a:r>
            <a:r>
              <a:rPr lang="tr-TR" b="1" dirty="0">
                <a:solidFill>
                  <a:srgbClr val="FF0000"/>
                </a:solidFill>
              </a:rPr>
              <a:t>15</a:t>
            </a:r>
            <a:r>
              <a:rPr lang="en-US" b="1" dirty="0">
                <a:solidFill>
                  <a:srgbClr val="FF0000"/>
                </a:solidFill>
              </a:rPr>
              <a:t>.5 </a:t>
            </a:r>
            <a:r>
              <a:rPr lang="tr-TR" b="1" dirty="0">
                <a:solidFill>
                  <a:schemeClr val="bg1"/>
                </a:solidFill>
              </a:rPr>
              <a:t>Abstract Literals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endParaRPr lang="tr-TR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6 </a:t>
            </a:r>
            <a:r>
              <a:rPr lang="tr-TR" b="1" dirty="0">
                <a:solidFill>
                  <a:schemeClr val="bg1"/>
                </a:solidFill>
              </a:rPr>
              <a:t>Character Literals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7 </a:t>
            </a:r>
            <a:r>
              <a:rPr lang="tr-TR" b="1" dirty="0">
                <a:solidFill>
                  <a:schemeClr val="bg1"/>
                </a:solidFill>
              </a:rPr>
              <a:t>String Literals </a:t>
            </a:r>
            <a:endParaRPr lang="tr-TR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8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Bit String Literals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endParaRPr lang="tr-TR" b="1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tr-TR" b="1" dirty="0">
                <a:solidFill>
                  <a:srgbClr val="FF0000"/>
                </a:solidFill>
              </a:rPr>
              <a:t> 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9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Comments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Reserved Words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rgbClr val="FF0000"/>
                </a:solidFill>
              </a:rPr>
              <a:t> 15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tr-TR" b="1" dirty="0">
                <a:solidFill>
                  <a:srgbClr val="FF0000"/>
                </a:solidFill>
              </a:rPr>
              <a:t>11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</a:rPr>
              <a:t>Tools Directives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E24F2AFA-B02B-6B93-0FB5-5EA1F6FC0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78A3A95-2767-C6B6-5A24-0F8B0533EB2D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15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48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92B5-5284-4B09-B931-B1A499B4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C98286-7350-3B8C-CA5C-FC8F9614838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1,2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GENERAL / CHARACTER SET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4" name="Resim 3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E6D53CBF-8FE8-3E8F-557A-82BE2935D0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8550" y="1010562"/>
            <a:ext cx="4914900" cy="172402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9040D24-4227-1129-A9E0-FF1DADBF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4" y="3548026"/>
            <a:ext cx="5613418" cy="24636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BD8D8E4-6B74-8E74-3C62-C32A170B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53" y="3548026"/>
            <a:ext cx="5907503" cy="2463667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F125774D-B0E7-C4E3-D783-3C507BD57BF4}"/>
              </a:ext>
            </a:extLst>
          </p:cNvPr>
          <p:cNvSpPr txBox="1"/>
          <p:nvPr/>
        </p:nvSpPr>
        <p:spPr>
          <a:xfrm>
            <a:off x="1521935" y="6096673"/>
            <a:ext cx="280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VHDL2019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E364D12-2E9B-837A-577D-9C84AB85C39E}"/>
              </a:ext>
            </a:extLst>
          </p:cNvPr>
          <p:cNvSpPr txBox="1"/>
          <p:nvPr/>
        </p:nvSpPr>
        <p:spPr>
          <a:xfrm>
            <a:off x="7721786" y="6096673"/>
            <a:ext cx="280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VHDL2002</a:t>
            </a:r>
          </a:p>
        </p:txBody>
      </p:sp>
    </p:spTree>
    <p:extLst>
      <p:ext uri="{BB962C8B-B14F-4D97-AF65-F5344CB8AC3E}">
        <p14:creationId xmlns:p14="http://schemas.microsoft.com/office/powerpoint/2010/main" val="2616730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E615-C275-1833-9DE3-5129C6BC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57D260-F314-7DDA-1F78-6CE8C0DC4C4F}"/>
              </a:ext>
            </a:extLst>
          </p:cNvPr>
          <p:cNvSpPr txBox="1">
            <a:spLocks/>
          </p:cNvSpPr>
          <p:nvPr/>
        </p:nvSpPr>
        <p:spPr bwMode="auto">
          <a:xfrm>
            <a:off x="-817123" y="0"/>
            <a:ext cx="13009123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LEXICAL ELEMENTS, SEPARATORS AND DELIMITERS 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2DD915-BAAB-23BE-EFC1-28B0DBC0F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7" y="695808"/>
            <a:ext cx="4046706" cy="1959843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Lexical Elements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Delimiters and Separators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  <a:p>
            <a:pPr marL="914400" lvl="2" indent="0" algn="just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3E497-F29D-6E96-6B7D-9B801763C12D}"/>
              </a:ext>
            </a:extLst>
          </p:cNvPr>
          <p:cNvSpPr txBox="1">
            <a:spLocks/>
          </p:cNvSpPr>
          <p:nvPr/>
        </p:nvSpPr>
        <p:spPr>
          <a:xfrm>
            <a:off x="8035048" y="695807"/>
            <a:ext cx="4046706" cy="1959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Delimiters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Characters</a:t>
            </a:r>
          </a:p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B4ADB2-0094-AD78-7365-09B483B05810}"/>
              </a:ext>
            </a:extLst>
          </p:cNvPr>
          <p:cNvSpPr txBox="1">
            <a:spLocks/>
          </p:cNvSpPr>
          <p:nvPr/>
        </p:nvSpPr>
        <p:spPr>
          <a:xfrm>
            <a:off x="4685490" y="695807"/>
            <a:ext cx="4046706" cy="1959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Separators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Line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 Effectors</a:t>
            </a:r>
          </a:p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1F1E317-7361-AE5D-9F3D-24C88260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15" y="2809003"/>
            <a:ext cx="8067169" cy="36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6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4D7C-DA44-5134-164E-3DD61CF4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421E78-8A99-85A1-11A9-0E90BFE2B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2436498"/>
          </a:xfrm>
        </p:spPr>
        <p:txBody>
          <a:bodyPr>
            <a:noAutofit/>
          </a:bodyPr>
          <a:lstStyle/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dentifiers are names used in VHDL to label objects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Letters (A-Z, a-z)</a:t>
            </a:r>
            <a:endParaRPr lang="tr-TR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Digits (0-9)</a:t>
            </a:r>
            <a:endParaRPr lang="tr-TR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 (_)</a:t>
            </a: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Examples    : clk_100, my_signal1, raw_data, rst_n</a:t>
            </a: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Invalid Examples :  100_clk, my-signal1, _rawdata</a:t>
            </a: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1482D9-9130-13CE-099A-456EFDC4897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IDENTIFIERS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00961A-83A6-2EDD-15AF-FF040850DB1B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ECA7-0FA1-6D10-6A6A-9C0F89F19237}"/>
              </a:ext>
            </a:extLst>
          </p:cNvPr>
          <p:cNvSpPr txBox="1">
            <a:spLocks/>
          </p:cNvSpPr>
          <p:nvPr/>
        </p:nvSpPr>
        <p:spPr>
          <a:xfrm>
            <a:off x="642026" y="3365771"/>
            <a:ext cx="10535055" cy="3492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identifiers in VHDL are names that can include any graphic character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Letters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(A-Z, a-z)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Digits (0-9)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Characters (#, =, -, _ etc.)</a:t>
            </a:r>
          </a:p>
          <a:p>
            <a:pPr lvl="2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Characters </a:t>
            </a: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identifiers are case sensitive</a:t>
            </a:r>
          </a:p>
          <a:p>
            <a:pPr lvl="1" algn="just">
              <a:lnSpc>
                <a:spcPct val="110000"/>
              </a:lnSpc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identifiers must be wrap the backslashes(\)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D7AF1D-0EAD-C336-6528-8BD74B5E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16" y="3920450"/>
            <a:ext cx="5899092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D38A6-785A-6B80-1928-191F7375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B3412B-F35C-0E03-C5B3-4C7E26F0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8719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algorithms through procedures and functions, serving to compute values or perform actions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subprograms that execute a series of statements to perform actions but do not return a value. They are called as statements and can modify the state of the program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classified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the declarations and bodies of these subprograms, allowing common resources to be shared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0BBE1D-446D-314E-5CED-1DF84ADE15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Tw Cen MT (Body)"/>
                <a:cs typeface="Times New Roman" panose="02020603050405020304" pitchFamily="18" charset="0"/>
              </a:rPr>
              <a:t>GENERAL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15BFC-1311-F12E-C683-B1F6A6B8705C}"/>
              </a:ext>
            </a:extLst>
          </p:cNvPr>
          <p:cNvSpPr txBox="1">
            <a:spLocks/>
          </p:cNvSpPr>
          <p:nvPr/>
        </p:nvSpPr>
        <p:spPr bwMode="auto">
          <a:xfrm>
            <a:off x="1168" y="35705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DECLERATİONS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BB7024-1D02-2C03-E3DE-CD75404BD9C7}"/>
              </a:ext>
            </a:extLst>
          </p:cNvPr>
          <p:cNvSpPr txBox="1">
            <a:spLocks/>
          </p:cNvSpPr>
          <p:nvPr/>
        </p:nvSpPr>
        <p:spPr>
          <a:xfrm>
            <a:off x="733292" y="4112968"/>
            <a:ext cx="10724247" cy="2436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declarations define procedures or functions by specifying their designator, parameters, generics (if any), and for functions, the return type and whether it is pure or impure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 are always identified by a name, while functions can also be identified by operator symbols, enabling operator overloading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return a value, whereas procedures execute actions without returning any value and can modify external variables or signals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5F346-3102-0015-56FB-86626F36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B15EA4-CCAA-F8D9-5540-3B580828B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Abstract Literals</a:t>
            </a:r>
            <a:r>
              <a:rPr lang="en-US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values in basic numerical types.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Decimal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Express numerical values (integer or fractional)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Based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Specify numerical values in a specific base (binary, octal, hexadecimal).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2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Bit String Literals</a:t>
            </a:r>
            <a:r>
              <a:rPr lang="en-US" sz="2000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Define numerical systems with specific bit sequences (B, O, X)</a:t>
            </a:r>
            <a:endParaRPr lang="tr-TR" sz="2000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tr-TR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Character Literals</a:t>
            </a:r>
            <a:r>
              <a:rPr lang="tr-TR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a single character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String Literals</a:t>
            </a:r>
            <a:r>
              <a:rPr lang="en-US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: Represent a sequence of characters</a:t>
            </a:r>
            <a:endParaRPr lang="tr-TR" dirty="0">
              <a:solidFill>
                <a:schemeClr val="bg1"/>
              </a:solidFill>
              <a:latin typeface="Tw Cen MT (Gövde)"/>
              <a:cs typeface="Calibri" panose="020F050202020403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tr-TR" dirty="0">
                <a:solidFill>
                  <a:schemeClr val="bg1"/>
                </a:solidFill>
                <a:latin typeface="Tw Cen MT (Gövde)"/>
                <a:cs typeface="Calibri" panose="020F0502020204030204" pitchFamily="34" charset="0"/>
              </a:rPr>
              <a:t>	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bit_signal 		 : bit 		            := ‘0’            ; -- Bit Literal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bit_vector		 : bit_vector(7 downto 0) := x "128 "   ; --Based Literals 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real_signal_pi 	 : real 		            := 3.14         ; -- Real Literal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string_signal 	 : string 		            := "VHDL"  ; -- String Literal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another_char_signal : character 	            := ‘1’	    ; -- Character Literal</a:t>
            </a: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1F0EB2-8501-72A9-4E7C-7E437606231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5,6,7,8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LITERALS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B884A2-89A4-DC85-A123-7C5E64A0C41D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612A4D-C08C-5003-216F-5E5791A61FF9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3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F1F3-4A9D-D1DD-4E4A-44719DC6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30BCD1-DB97-E9A6-CFE9-0B540E92C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 		: in  std_logic							;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rst 		: in  std_logic						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input_vld	: in  std_logic							;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comm_input	: in  std_logic_vector (15 downto 0); </a:t>
            </a:r>
            <a:r>
              <a:rPr lang="tr-TR" sz="2000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--comm_input port is a slice name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output_vld	: in  std_logic							;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		: out std_logic_vector(15 downto 0)	  </a:t>
            </a:r>
            <a:r>
              <a:rPr lang="tr-TR" sz="2000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--data_out port is a slice name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B94673-C62F-50B0-F164-1B282AC84CD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COMMENTS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3EDB56-010D-2F82-6BF4-C997A9F90B04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32F77E-B5E5-379A-EE93-F08ACC21F87D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37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26E2-FADD-9697-8174-B04CAA56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465D7F-C1CB-759E-B77A-E35D0AB7672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RESERVED WORDS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6C9159A-DF3D-2AAE-A561-055C6827AB01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EA70FB-8498-D528-46F8-425ED0AAC7A6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513FB13-2A00-A1D8-7CDF-51702823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1" y="698604"/>
            <a:ext cx="11011529" cy="30745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3677EE-EFD6-C7F3-551A-8DA7FF10B01E}"/>
              </a:ext>
            </a:extLst>
          </p:cNvPr>
          <p:cNvSpPr txBox="1">
            <a:spLocks/>
          </p:cNvSpPr>
          <p:nvPr/>
        </p:nvSpPr>
        <p:spPr bwMode="auto">
          <a:xfrm>
            <a:off x="-585" y="392926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TOOL DIRECTIVE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97CBB3-9069-150B-C996-0B1E1E732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51" y="4625428"/>
            <a:ext cx="10535055" cy="1440092"/>
          </a:xfrm>
        </p:spPr>
        <p:txBody>
          <a:bodyPr>
            <a:noAutofit/>
          </a:bodyPr>
          <a:lstStyle/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VHDL, 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 directive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command that directs a tool to perform a specific operation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starts with a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backtick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(`) and extends to the end of the line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`define my_macro</a:t>
            </a:r>
          </a:p>
        </p:txBody>
      </p:sp>
    </p:spTree>
    <p:extLst>
      <p:ext uri="{BB962C8B-B14F-4D97-AF65-F5344CB8AC3E}">
        <p14:creationId xmlns:p14="http://schemas.microsoft.com/office/powerpoint/2010/main" val="4252475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851D-21D9-F371-1EB9-C2E4C0C3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A9A81EB9-EF1B-5952-7C88-1575DF5B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5603-C61E-6970-B5FF-FCAAF0D3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10" y="636742"/>
            <a:ext cx="6284889" cy="274059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 </a:t>
            </a:r>
            <a:r>
              <a:rPr lang="en-GB" b="1" dirty="0">
                <a:solidFill>
                  <a:schemeClr val="bg1"/>
                </a:solidFill>
              </a:rPr>
              <a:t>General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16.2 </a:t>
            </a:r>
            <a:r>
              <a:rPr lang="tr-TR" b="1" dirty="0" err="1">
                <a:solidFill>
                  <a:schemeClr val="bg1"/>
                </a:solidFill>
              </a:rPr>
              <a:t>Predefined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Attributes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16.3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STANDARD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16.4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r>
              <a:rPr lang="tr-TR" b="1" dirty="0">
                <a:solidFill>
                  <a:schemeClr val="bg1"/>
                </a:solidFill>
              </a:rPr>
              <a:t> TEXTIO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16.5 </a:t>
            </a:r>
            <a:r>
              <a:rPr lang="tr-TR" b="1" dirty="0">
                <a:solidFill>
                  <a:schemeClr val="bg1"/>
                </a:solidFill>
              </a:rPr>
              <a:t>Standard Environment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16.6 </a:t>
            </a:r>
            <a:r>
              <a:rPr lang="tr-TR" b="1" dirty="0">
                <a:solidFill>
                  <a:schemeClr val="bg1"/>
                </a:solidFill>
              </a:rPr>
              <a:t>Standard Mathematical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16.7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Multivalue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Logic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16.8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16.9 </a:t>
            </a:r>
            <a:r>
              <a:rPr lang="tr-TR" b="1" dirty="0">
                <a:solidFill>
                  <a:schemeClr val="bg1"/>
                </a:solidFill>
              </a:rPr>
              <a:t>Standard </a:t>
            </a:r>
            <a:r>
              <a:rPr lang="tr-TR" b="1" dirty="0" err="1">
                <a:solidFill>
                  <a:schemeClr val="bg1"/>
                </a:solidFill>
              </a:rPr>
              <a:t>Synthesis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Context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Declarations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16.10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Fixed-point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16.11 </a:t>
            </a:r>
            <a:r>
              <a:rPr lang="tr-TR" b="1" dirty="0" err="1">
                <a:solidFill>
                  <a:schemeClr val="bg1"/>
                </a:solidFill>
              </a:rPr>
              <a:t>Floating</a:t>
            </a:r>
            <a:r>
              <a:rPr lang="tr-TR" b="1" dirty="0">
                <a:solidFill>
                  <a:schemeClr val="bg1"/>
                </a:solidFill>
              </a:rPr>
              <a:t> Point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tr-TR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16.12 </a:t>
            </a:r>
            <a:r>
              <a:rPr lang="tr-TR" b="1" dirty="0" err="1">
                <a:solidFill>
                  <a:schemeClr val="bg1"/>
                </a:solidFill>
              </a:rPr>
              <a:t>Reflection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Package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b="1" dirty="0">
                <a:solidFill>
                  <a:srgbClr val="FF0000"/>
                </a:solidFill>
              </a:rPr>
              <a:t>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55E3F-F961-2660-0685-ABB2510B71A0}"/>
              </a:ext>
            </a:extLst>
          </p:cNvPr>
          <p:cNvSpPr txBox="1">
            <a:spLocks/>
          </p:cNvSpPr>
          <p:nvPr/>
        </p:nvSpPr>
        <p:spPr>
          <a:xfrm>
            <a:off x="5907111" y="69476"/>
            <a:ext cx="6284889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16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 err="1">
                <a:solidFill>
                  <a:srgbClr val="FF0000"/>
                </a:solidFill>
              </a:rPr>
              <a:t>Predefıned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language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envıronment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77E2E-DCE1-2908-E7E6-FD458BCB3EDF}"/>
              </a:ext>
            </a:extLst>
          </p:cNvPr>
          <p:cNvSpPr txBox="1">
            <a:spLocks/>
          </p:cNvSpPr>
          <p:nvPr/>
        </p:nvSpPr>
        <p:spPr>
          <a:xfrm>
            <a:off x="5971871" y="2985334"/>
            <a:ext cx="6220129" cy="331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071AFE-DC0C-E170-58BB-28368FBFE79B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16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Mert Ecevit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3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Predefined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Attributes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F0D87EF1-E16C-2A4F-03FE-1174BCF2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0" y="653330"/>
            <a:ext cx="8471338" cy="6158546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AC882330-9779-BA9D-34F4-14BEB26A88C9}"/>
              </a:ext>
            </a:extLst>
          </p:cNvPr>
          <p:cNvSpPr txBox="1"/>
          <p:nvPr/>
        </p:nvSpPr>
        <p:spPr>
          <a:xfrm>
            <a:off x="5185241" y="653330"/>
            <a:ext cx="4953600" cy="253916"/>
          </a:xfrm>
          <a:prstGeom prst="rect">
            <a:avLst/>
          </a:prstGeom>
          <a:noFill/>
          <a:ln w="3492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https://www.hdlworks.com/hdl_corner/vhdl_ref/VHDLContents/AttributesPredefined.htm</a:t>
            </a:r>
            <a:endParaRPr lang="en-US" sz="105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93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STANDARD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2CB632-7C01-9425-30ED-9730455B639B}"/>
              </a:ext>
            </a:extLst>
          </p:cNvPr>
          <p:cNvGrpSpPr/>
          <p:nvPr/>
        </p:nvGrpSpPr>
        <p:grpSpPr>
          <a:xfrm>
            <a:off x="1114097" y="840828"/>
            <a:ext cx="10673748" cy="5602014"/>
            <a:chOff x="2410086" y="2204675"/>
            <a:chExt cx="10313451" cy="5321346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FFF622F6-982A-683F-26E4-E6D08D37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086" y="2204675"/>
              <a:ext cx="8745033" cy="5321346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308842C7-6B05-3AAD-EB45-EE317AA9FABB}"/>
                </a:ext>
              </a:extLst>
            </p:cNvPr>
            <p:cNvSpPr txBox="1"/>
            <p:nvPr/>
          </p:nvSpPr>
          <p:spPr>
            <a:xfrm>
              <a:off x="6621187" y="2204675"/>
              <a:ext cx="610235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https://www.hdlworks.com/hdl_corner/vhdl_ref/VHDLContents/StandardPackage.htm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55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TEXTIO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CB45675C-A012-9E43-FB5A-120996246FA5}"/>
              </a:ext>
            </a:extLst>
          </p:cNvPr>
          <p:cNvGrpSpPr/>
          <p:nvPr/>
        </p:nvGrpSpPr>
        <p:grpSpPr>
          <a:xfrm>
            <a:off x="1366504" y="764004"/>
            <a:ext cx="9080620" cy="5960612"/>
            <a:chOff x="1555690" y="807902"/>
            <a:chExt cx="9080620" cy="5960612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6FA1C69-6F26-65EB-FE37-F2D9E818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690" y="807902"/>
              <a:ext cx="9080620" cy="5960612"/>
            </a:xfrm>
            <a:prstGeom prst="rect">
              <a:avLst/>
            </a:prstGeom>
            <a:ln w="34925">
              <a:solidFill>
                <a:schemeClr val="bg1"/>
              </a:solidFill>
            </a:ln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9E51C5EB-7C8C-409F-3F16-B6710EEB135E}"/>
                </a:ext>
              </a:extLst>
            </p:cNvPr>
            <p:cNvSpPr txBox="1"/>
            <p:nvPr/>
          </p:nvSpPr>
          <p:spPr>
            <a:xfrm>
              <a:off x="5937588" y="855558"/>
              <a:ext cx="46987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u="sng" dirty="0">
                  <a:solidFill>
                    <a:srgbClr val="0070C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https://www.hdlworks.com/hdl_corner/vhdl_ref/VHDLContents/TEXTIOPackage.htm</a:t>
              </a:r>
              <a:endParaRPr lang="en-US" sz="1050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700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5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Environment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81BC88-C3CD-4D16-9437-6C17B126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The standard environmental package (ENV), which was introduced in VHDL-2008, has been extended with subprograms for reading and writing in directories on the native filesystem.</a:t>
            </a:r>
            <a:endParaRPr lang="tr-TR" sz="2000" b="0" i="0" dirty="0">
              <a:solidFill>
                <a:schemeClr val="bg1"/>
              </a:solidFill>
              <a:effectLst/>
            </a:endParaRPr>
          </a:p>
          <a:p>
            <a:r>
              <a:rPr lang="tr-TR" sz="2000" b="0" i="0" dirty="0">
                <a:solidFill>
                  <a:schemeClr val="bg1"/>
                </a:solidFill>
                <a:effectLst/>
              </a:rPr>
              <a:t>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his package allows VHDL code to control the simulator, and to find out the simulator time resolution</a:t>
            </a:r>
            <a:r>
              <a:rPr lang="tr-TR" sz="2000" b="0" i="0" dirty="0">
                <a:solidFill>
                  <a:schemeClr val="bg1"/>
                </a:solidFill>
                <a:effectLst/>
              </a:rPr>
              <a:t>.</a:t>
            </a: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br>
              <a:rPr lang="tr-TR" sz="2000" b="0" i="0" dirty="0">
                <a:solidFill>
                  <a:schemeClr val="bg1"/>
                </a:solidFill>
                <a:effectLst/>
              </a:rPr>
            </a:br>
            <a:r>
              <a:rPr lang="tr-TR" sz="2000" b="1" i="0" dirty="0">
                <a:solidFill>
                  <a:srgbClr val="FF0000"/>
                </a:solidFill>
                <a:effectLst/>
              </a:rPr>
              <a:t>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stop(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stop;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status:integer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procedure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delay_length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b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tr-T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env.resolution_limit</a:t>
            </a:r>
            <a:r>
              <a:rPr lang="tr-TR" sz="2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62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Mathematical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E52B91-1D76-4F1A-950B-22FEE1027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735725"/>
            <a:ext cx="5023947" cy="497139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3400" b="0" dirty="0" err="1">
                <a:solidFill>
                  <a:schemeClr val="bg1"/>
                </a:solidFill>
                <a:effectLst/>
              </a:rPr>
              <a:t>Package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MATH_REAL is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MATH_E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2.71828_18284_59045_23536;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0.36787_94411_71442_32160;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3.14159_26535_89793_23846;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MATH_1_PI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0.31830_98861_83790_67154;  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0.69314_71805_59945_30942;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MATH_LOG_OF_10: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2.30258_50929_94045_68402;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MATH_LOG2_OF_E: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1.44269_50408_88963_4074;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MATH_LOG10_OF_E: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0.43429_44819_03251_82765;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1.41421_35623_73095_04880;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MATH_SQRT1_2: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0.70710_67811_86547_52440;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MATH_SQRT_PI: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1.77245_38509_05516_02730; 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MATH_DEG_TO_RAD: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0.01745_32925_19943_29577;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constant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MATH_RAD_TO_DEG: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real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:= 57.29577_95130_82320_87685;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   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attribute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 FOREIGN : </a:t>
            </a:r>
            <a:r>
              <a:rPr lang="tr-TR" sz="3400" b="0" dirty="0" err="1">
                <a:solidFill>
                  <a:schemeClr val="bg1"/>
                </a:solidFill>
                <a:effectLst/>
              </a:rPr>
              <a:t>string</a:t>
            </a:r>
            <a:r>
              <a:rPr lang="tr-TR" sz="34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34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function SIGN (X: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CEIL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FLOOR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ROUND (X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FMAX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function FMIN (X, Y : real ) return real;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</a:rPr>
              <a:t>    procedure UNIFORM (variable Seed1,Seed2:inout integer; variable X:out real);</a:t>
            </a:r>
          </a:p>
          <a:p>
            <a:pPr marL="0" indent="0">
              <a:buNone/>
            </a:pPr>
            <a:endParaRPr lang="tr-TR" sz="48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17A12AB6-6E1E-43BB-9FBA-C851682F989E}"/>
              </a:ext>
            </a:extLst>
          </p:cNvPr>
          <p:cNvSpPr txBox="1">
            <a:spLocks/>
          </p:cNvSpPr>
          <p:nvPr/>
        </p:nvSpPr>
        <p:spPr>
          <a:xfrm>
            <a:off x="6222124" y="840828"/>
            <a:ext cx="4183118" cy="575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0" dirty="0">
                <a:solidFill>
                  <a:schemeClr val="bg1"/>
                </a:solidFill>
                <a:effectLst/>
              </a:rPr>
              <a:t>  </a:t>
            </a:r>
            <a:r>
              <a:rPr lang="en-US" sz="3200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function SQRT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CBRT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integer;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"**"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EXP  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LOG (BASE: positive; 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 ( 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 (X : real ) return real; 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 (X : real 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ATAN2 (X : real; Y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TANH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ASINH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ACOSH (X : real) return real;</a:t>
            </a:r>
          </a:p>
          <a:p>
            <a:pPr marL="0" indent="0">
              <a:buNone/>
            </a:pPr>
            <a:r>
              <a:rPr lang="en-US" sz="4000" b="0" dirty="0">
                <a:solidFill>
                  <a:schemeClr val="bg1"/>
                </a:solidFill>
                <a:effectLst/>
              </a:rPr>
              <a:t>    function ATANH (X : real) return real;</a:t>
            </a:r>
          </a:p>
          <a:p>
            <a:pPr marL="0" indent="0">
              <a:buNone/>
            </a:pPr>
            <a:r>
              <a:rPr lang="tr-TR" sz="4000" b="0" dirty="0">
                <a:solidFill>
                  <a:schemeClr val="bg1"/>
                </a:solidFill>
                <a:effectLst/>
              </a:rPr>
              <a:t>    </a:t>
            </a:r>
            <a:r>
              <a:rPr lang="en-US" sz="4000" b="0" dirty="0">
                <a:solidFill>
                  <a:schemeClr val="bg1"/>
                </a:solidFill>
                <a:effectLst/>
              </a:rPr>
              <a:t>end MATH_REAL;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010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8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Multivalue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Logic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FB77DD6-ED18-4996-A7D6-90E7A83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4" y="588578"/>
            <a:ext cx="8936016" cy="6143297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05FD5F26-55C4-4297-A8DB-3D08ED68C3C0}"/>
              </a:ext>
            </a:extLst>
          </p:cNvPr>
          <p:cNvSpPr txBox="1"/>
          <p:nvPr/>
        </p:nvSpPr>
        <p:spPr>
          <a:xfrm>
            <a:off x="5561598" y="759108"/>
            <a:ext cx="45929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u="sng" dirty="0">
                <a:solidFill>
                  <a:srgbClr val="0070C0"/>
                </a:solidFill>
              </a:rPr>
              <a:t>https://www.hdlworks.com/hdl_corner/vhdl_ref/VHDLContents/StdLogic1164.htm</a:t>
            </a:r>
          </a:p>
        </p:txBody>
      </p:sp>
    </p:spTree>
    <p:extLst>
      <p:ext uri="{BB962C8B-B14F-4D97-AF65-F5344CB8AC3E}">
        <p14:creationId xmlns:p14="http://schemas.microsoft.com/office/powerpoint/2010/main" val="194901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D45BD-CFC0-315A-F4AA-58FC467D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1319C-6FA6-48C0-68BC-4FB3A167692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949B958B-378F-BE44-9921-369DF545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2" y="735358"/>
            <a:ext cx="6917268" cy="58371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procedurewithclock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procedure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reset : in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signal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 std_logic_vector(7 downto 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std_logic_vector(7 downto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= '1'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'0');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procedure;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std_logic_vector(7 downto 0);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tr-TR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updatevalue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reset,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data_in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data_out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temp_data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tr-T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4" name="Resim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F429AB43-EA01-E6B0-B51C-56705E1B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1471473"/>
            <a:ext cx="4590399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51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73" y="588578"/>
            <a:ext cx="10724247" cy="8569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This subclause defines standard practices for synthesizing binary digital electronic circuits from VHDL source code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a) The hardware interpretation of values belonging to the BIT and BOOLEAN types defined in package STD.STANDARD and to the STD_ULOGIC type defined in package IEEE.STD_LOGIC_1164.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b) A function (STD_MATCH) that provides “don’t care” or “wild card” testing of values based on the STD_ULOGIC type.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c) Standard functions for representing sensitivity to the edge of a signal. 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d) Packages that define one-dimensional array types for representing signed and unsigned arithmetic values, and that define arithmetic, shift, and type conversion operations on those types.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STD_ULOGIC) return BOOLEAN;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function STD_MATCH (L, R: STD_LOGIC_VECTOR) return BOOLEAN;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-- Result: </a:t>
            </a:r>
            <a:r>
              <a:rPr lang="en-US" sz="15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termwise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comparison per STD_LOGIC_1164 intent</a:t>
            </a:r>
            <a:r>
              <a:rPr lang="tr-TR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		</a:t>
            </a: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-- Result: terms compared per STD_LOGIC_1164 intent</a:t>
            </a:r>
          </a:p>
          <a:p>
            <a:pPr marL="0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    </a:t>
            </a: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3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A209-05F7-98E5-55B1-19A73ADA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32F53C-E6B5-FDBA-4273-83A8132B8DF7}"/>
              </a:ext>
            </a:extLst>
          </p:cNvPr>
          <p:cNvSpPr txBox="1">
            <a:spLocks/>
          </p:cNvSpPr>
          <p:nvPr/>
        </p:nvSpPr>
        <p:spPr bwMode="auto">
          <a:xfrm>
            <a:off x="92747" y="4612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9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Standard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Synthesis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Context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Declarations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7FD9A8-3B9A-4787-8E8A-AE3872D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110" y="655017"/>
            <a:ext cx="2571625" cy="179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IEEE.std_logic_1164.all;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IEEE.numeric_std.all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sitelib.sitepack.all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tr-TR" sz="1000" b="0" dirty="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2704D-CED1-4F0E-A6F2-3BAAD0D612EB}"/>
              </a:ext>
            </a:extLst>
          </p:cNvPr>
          <p:cNvSpPr txBox="1">
            <a:spLocks/>
          </p:cNvSpPr>
          <p:nvPr/>
        </p:nvSpPr>
        <p:spPr>
          <a:xfrm>
            <a:off x="817959" y="6633532"/>
            <a:ext cx="7303583" cy="856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8A0928-F593-4C5B-8853-E34E55A00DE5}"/>
              </a:ext>
            </a:extLst>
          </p:cNvPr>
          <p:cNvSpPr txBox="1">
            <a:spLocks/>
          </p:cNvSpPr>
          <p:nvPr/>
        </p:nvSpPr>
        <p:spPr>
          <a:xfrm>
            <a:off x="3785282" y="655017"/>
            <a:ext cx="4442469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proj1_context is  --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compiled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into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sitelib.site_context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 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use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proj1lib.proj1pack.all;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end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;</a:t>
            </a:r>
            <a:endParaRPr lang="en-GB" sz="1200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20F516-ED46-47BA-BC0E-ED001134F940}"/>
              </a:ext>
            </a:extLst>
          </p:cNvPr>
          <p:cNvSpPr txBox="1">
            <a:spLocks/>
          </p:cNvSpPr>
          <p:nvPr/>
        </p:nvSpPr>
        <p:spPr>
          <a:xfrm>
            <a:off x="7565600" y="655017"/>
            <a:ext cx="2703007" cy="197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200" b="0" dirty="0">
                <a:solidFill>
                  <a:schemeClr val="bg1"/>
                </a:solidFill>
                <a:effectLst/>
              </a:rPr>
              <a:t>--</a:t>
            </a:r>
            <a:r>
              <a:rPr lang="tr-TR" sz="1200" b="0" dirty="0" err="1">
                <a:solidFill>
                  <a:schemeClr val="bg1"/>
                </a:solidFill>
                <a:effectLst/>
              </a:rPr>
              <a:t>call</a:t>
            </a:r>
            <a:endParaRPr lang="tr-TR" sz="1200" b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library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proj1lib;</a:t>
            </a:r>
          </a:p>
          <a:p>
            <a:pPr marL="0" indent="0">
              <a:buNone/>
            </a:pPr>
            <a:r>
              <a:rPr lang="tr-TR" sz="1200" b="0" dirty="0" err="1">
                <a:solidFill>
                  <a:schemeClr val="bg1"/>
                </a:solidFill>
                <a:effectLst/>
              </a:rPr>
              <a:t>context</a:t>
            </a:r>
            <a:r>
              <a:rPr lang="tr-TR" sz="1200" b="0" dirty="0">
                <a:solidFill>
                  <a:schemeClr val="bg1"/>
                </a:solidFill>
                <a:effectLst/>
              </a:rPr>
              <a:t> proj1lib.proj1_context;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4D2CC5-3D10-482E-B89F-C0632CAE8682}"/>
              </a:ext>
            </a:extLst>
          </p:cNvPr>
          <p:cNvSpPr txBox="1">
            <a:spLocks/>
          </p:cNvSpPr>
          <p:nvPr/>
        </p:nvSpPr>
        <p:spPr bwMode="auto">
          <a:xfrm>
            <a:off x="1168" y="245228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10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Fixed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6C5D2D-39CA-410E-8851-CFD6E0A1EE93}"/>
              </a:ext>
            </a:extLst>
          </p:cNvPr>
          <p:cNvSpPr txBox="1">
            <a:spLocks/>
          </p:cNvSpPr>
          <p:nvPr/>
        </p:nvSpPr>
        <p:spPr bwMode="auto">
          <a:xfrm>
            <a:off x="0" y="3631423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11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Floating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-Point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67B10D-6F55-46C7-B5F7-8D9F55C0A76F}"/>
              </a:ext>
            </a:extLst>
          </p:cNvPr>
          <p:cNvSpPr txBox="1">
            <a:spLocks/>
          </p:cNvSpPr>
          <p:nvPr/>
        </p:nvSpPr>
        <p:spPr>
          <a:xfrm>
            <a:off x="1480110" y="2934675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FIXED_FLOAT_TYPES, FIXED_GENERIC_PKG, and FIXED_PKG</a:t>
            </a:r>
            <a:endParaRPr lang="tr-TR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9C8735-688D-490C-87A9-AC72059EECFA}"/>
              </a:ext>
            </a:extLst>
          </p:cNvPr>
          <p:cNvSpPr txBox="1">
            <a:spLocks/>
          </p:cNvSpPr>
          <p:nvPr/>
        </p:nvSpPr>
        <p:spPr>
          <a:xfrm>
            <a:off x="1480110" y="413415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library denoted by the library logical name IEEE contains packages FLOAT_GENERIC_PKG and FLOAT_PKG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AB0243-CB4B-44A2-9AEA-E48D19136435}"/>
              </a:ext>
            </a:extLst>
          </p:cNvPr>
          <p:cNvSpPr txBox="1">
            <a:spLocks/>
          </p:cNvSpPr>
          <p:nvPr/>
        </p:nvSpPr>
        <p:spPr bwMode="auto">
          <a:xfrm>
            <a:off x="92747" y="5062414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16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12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Reflection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Package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B735CB2-139D-4ECA-8784-1A73424B7984}"/>
              </a:ext>
            </a:extLst>
          </p:cNvPr>
          <p:cNvSpPr txBox="1">
            <a:spLocks/>
          </p:cNvSpPr>
          <p:nvPr/>
        </p:nvSpPr>
        <p:spPr>
          <a:xfrm>
            <a:off x="1480110" y="5604868"/>
            <a:ext cx="10016650" cy="710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Package REFLECTION contains protected type declarations and access types to these protected types for a reflection API.</a:t>
            </a:r>
            <a:endParaRPr lang="en-US" sz="2000" b="1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17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9FDB-42A9-1FF5-7E1F-6B9877DB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 up of circuit board">
            <a:extLst>
              <a:ext uri="{FF2B5EF4-FFF2-40B4-BE49-F238E27FC236}">
                <a16:creationId xmlns:a16="http://schemas.microsoft.com/office/drawing/2014/main" id="{4E8530CD-A2EC-C9AC-7F94-AA0AF18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668CA3-AB14-9319-4150-D88E609BBFF9}"/>
              </a:ext>
            </a:extLst>
          </p:cNvPr>
          <p:cNvSpPr txBox="1">
            <a:spLocks/>
          </p:cNvSpPr>
          <p:nvPr/>
        </p:nvSpPr>
        <p:spPr>
          <a:xfrm>
            <a:off x="5907111" y="-11850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17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VHDL Procedural Interface overview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36DAA4F-6CB7-704E-69C5-7BE9DF4AE4DA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</a:t>
            </a:r>
            <a:r>
              <a:rPr lang="tr-TR" sz="6000" b="1" dirty="0">
                <a:solidFill>
                  <a:srgbClr val="FF0000"/>
                </a:solidFill>
              </a:rPr>
              <a:t>s</a:t>
            </a:r>
            <a:r>
              <a:rPr lang="en-US" sz="6000" b="1" dirty="0">
                <a:solidFill>
                  <a:srgbClr val="FF0000"/>
                </a:solidFill>
              </a:rPr>
              <a:t> </a:t>
            </a:r>
            <a:r>
              <a:rPr lang="tr-TR" sz="6000" b="1" dirty="0">
                <a:solidFill>
                  <a:srgbClr val="FF0000"/>
                </a:solidFill>
              </a:rPr>
              <a:t>17, 18 and 19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Furkan</a:t>
            </a:r>
            <a:r>
              <a:rPr lang="en-GB" sz="6000" b="1" dirty="0">
                <a:solidFill>
                  <a:schemeClr val="bg1"/>
                </a:solidFill>
              </a:rPr>
              <a:t> </a:t>
            </a:r>
            <a:r>
              <a:rPr lang="tr-TR" sz="6000" b="1" dirty="0">
                <a:solidFill>
                  <a:schemeClr val="bg1"/>
                </a:solidFill>
              </a:rPr>
              <a:t>Kaya</a:t>
            </a:r>
            <a:endParaRPr lang="en-US" sz="6000" b="1" i="1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2DE2C-A486-2130-48D1-00C0D947A1FF}"/>
              </a:ext>
            </a:extLst>
          </p:cNvPr>
          <p:cNvSpPr txBox="1">
            <a:spLocks/>
          </p:cNvSpPr>
          <p:nvPr/>
        </p:nvSpPr>
        <p:spPr>
          <a:xfrm>
            <a:off x="5907111" y="567276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18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access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07AC67-C275-9ABA-A500-FAF00711D920}"/>
              </a:ext>
            </a:extLst>
          </p:cNvPr>
          <p:cNvSpPr txBox="1">
            <a:spLocks/>
          </p:cNvSpPr>
          <p:nvPr/>
        </p:nvSpPr>
        <p:spPr>
          <a:xfrm>
            <a:off x="5907111" y="1146402"/>
            <a:ext cx="7190822" cy="567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19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VHPI information model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73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3BE2-71DB-4FB0-1389-BBDA59D1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AB4311-5680-0022-329E-775F571CDE8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Overview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6317-DECB-9DF6-9DB0-1468575AB38D}"/>
              </a:ext>
            </a:extLst>
          </p:cNvPr>
          <p:cNvSpPr txBox="1"/>
          <p:nvPr/>
        </p:nvSpPr>
        <p:spPr>
          <a:xfrm>
            <a:off x="179294" y="676924"/>
            <a:ext cx="11815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>
                <a:solidFill>
                  <a:schemeClr val="bg1"/>
                </a:solidFill>
              </a:rPr>
              <a:t>: VHPI (VHDL Procedural Interface) allows interaction between external tools and the VHDL simulation environment.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Extend simulation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Provide dynamic access to design objects.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Components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Handles</a:t>
            </a:r>
            <a:r>
              <a:rPr lang="en-US" dirty="0">
                <a:solidFill>
                  <a:schemeClr val="bg1"/>
                </a:solidFill>
              </a:rPr>
              <a:t>: Represent simulation objects (e.g., signals, entities).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Access Functions</a:t>
            </a:r>
            <a:r>
              <a:rPr lang="en-US" dirty="0">
                <a:solidFill>
                  <a:schemeClr val="bg1"/>
                </a:solidFill>
              </a:rPr>
              <a:t>: Perform operations on these objects.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Callbacks</a:t>
            </a:r>
            <a:r>
              <a:rPr lang="en-US" dirty="0">
                <a:solidFill>
                  <a:schemeClr val="bg1"/>
                </a:solidFill>
              </a:rPr>
              <a:t>: Trigger actions on specific simulation events.</a:t>
            </a:r>
          </a:p>
          <a:p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C41B-C150-5D3D-9744-2CDA644B36A0}"/>
              </a:ext>
            </a:extLst>
          </p:cNvPr>
          <p:cNvSpPr txBox="1"/>
          <p:nvPr/>
        </p:nvSpPr>
        <p:spPr>
          <a:xfrm>
            <a:off x="179294" y="3917576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vhpiCbValueChange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61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2860-60BF-8403-4CB8-2B97062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03417-D74F-B062-903D-220CA26267C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Phases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F5A22-F943-004B-F192-25A9F9FAF72F}"/>
              </a:ext>
            </a:extLst>
          </p:cNvPr>
          <p:cNvSpPr txBox="1"/>
          <p:nvPr/>
        </p:nvSpPr>
        <p:spPr>
          <a:xfrm>
            <a:off x="179294" y="676924"/>
            <a:ext cx="1181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Phases of Execution: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Registration:</a:t>
            </a:r>
            <a:r>
              <a:rPr lang="en-US" dirty="0">
                <a:solidFill>
                  <a:schemeClr val="bg1"/>
                </a:solidFill>
              </a:rPr>
              <a:t> Initialize callbacks and external tools.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Simulation:</a:t>
            </a:r>
            <a:r>
              <a:rPr lang="en-US" dirty="0">
                <a:solidFill>
                  <a:schemeClr val="bg1"/>
                </a:solidFill>
              </a:rPr>
              <a:t> Execute the design while interacting dynamically.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Termination:</a:t>
            </a:r>
            <a:r>
              <a:rPr lang="en-US" dirty="0">
                <a:solidFill>
                  <a:schemeClr val="bg1"/>
                </a:solidFill>
              </a:rPr>
              <a:t> Clean up and finalize external tool interactions.</a:t>
            </a:r>
            <a:endParaRPr lang="tr-TR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F4336-3438-E51C-822D-1F948726DFED}"/>
              </a:ext>
            </a:extLst>
          </p:cNvPr>
          <p:cNvSpPr txBox="1"/>
          <p:nvPr/>
        </p:nvSpPr>
        <p:spPr>
          <a:xfrm>
            <a:off x="197224" y="2563906"/>
            <a:ext cx="1138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signal_monitor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vhpiValueT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vhpi_get_value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signal_handle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"Signal value: " &amp;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tr-T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47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EE313-BD33-FCDF-8EFD-1DEC8B3E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FD0874-1BDA-6022-9F5B-4516E9AA1EDE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Callbacks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5A5FF-25B1-31D7-21D5-E0FEC6156916}"/>
              </a:ext>
            </a:extLst>
          </p:cNvPr>
          <p:cNvSpPr txBox="1"/>
          <p:nvPr/>
        </p:nvSpPr>
        <p:spPr>
          <a:xfrm>
            <a:off x="197224" y="2706298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vhpi_register_cb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vhpiCbTime</a:t>
            </a:r>
            <a:r>
              <a:rPr lang="en-US" dirty="0">
                <a:solidFill>
                  <a:schemeClr val="bg1"/>
                </a:solidFill>
              </a:rPr>
              <a:t>, 50 ns, </a:t>
            </a:r>
            <a:r>
              <a:rPr lang="en-US" dirty="0" err="1">
                <a:solidFill>
                  <a:schemeClr val="bg1"/>
                </a:solidFill>
              </a:rPr>
              <a:t>my_callback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002D5-A348-603D-1BC0-1A4D69BC068F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Dynamically respond to events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Types of Callbacks: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Event-based:</a:t>
            </a:r>
            <a:r>
              <a:rPr lang="en-US" dirty="0">
                <a:solidFill>
                  <a:schemeClr val="bg1"/>
                </a:solidFill>
              </a:rPr>
              <a:t> Triggered by signal changes or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Time-based:</a:t>
            </a:r>
            <a:r>
              <a:rPr lang="en-US" dirty="0">
                <a:solidFill>
                  <a:schemeClr val="bg1"/>
                </a:solidFill>
              </a:rPr>
              <a:t> Activated after a specific time.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Phase-based:</a:t>
            </a:r>
            <a:r>
              <a:rPr lang="en-US" dirty="0">
                <a:solidFill>
                  <a:schemeClr val="bg1"/>
                </a:solidFill>
              </a:rPr>
              <a:t> Executed at specific simulation phases.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35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5D12-8430-0DAD-01F3-94B5BDB4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17D997-26E5-62A2-620F-7262B0A66705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Data Types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4F8BF-0169-513B-2A36-DBAA0ACEA8C4}"/>
              </a:ext>
            </a:extLst>
          </p:cNvPr>
          <p:cNvSpPr txBox="1"/>
          <p:nvPr/>
        </p:nvSpPr>
        <p:spPr>
          <a:xfrm>
            <a:off x="197224" y="2927537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vhpiValueT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signal_handle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signal_value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27BD-AA91-AEA8-BEF2-548A63A5E20A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VHPI uses predefined data types to represent simulation data and interact with VHDL objects.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vhpiInt</a:t>
            </a:r>
            <a:r>
              <a:rPr lang="tr-TR" dirty="0">
                <a:solidFill>
                  <a:schemeClr val="bg1"/>
                </a:solidFill>
              </a:rPr>
              <a:t>: Integer type for indices and counters.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vhpiReal</a:t>
            </a:r>
            <a:r>
              <a:rPr lang="tr-TR" dirty="0">
                <a:solidFill>
                  <a:schemeClr val="bg1"/>
                </a:solidFill>
              </a:rPr>
              <a:t>: Real type for analog values or delays.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vhpiString</a:t>
            </a:r>
            <a:r>
              <a:rPr lang="tr-TR" dirty="0">
                <a:solidFill>
                  <a:schemeClr val="bg1"/>
                </a:solidFill>
              </a:rPr>
              <a:t>: Text-based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i="1" u="sng" dirty="0">
                <a:solidFill>
                  <a:schemeClr val="bg1"/>
                </a:solidFill>
              </a:rPr>
              <a:t>vhpiValueT</a:t>
            </a:r>
            <a:r>
              <a:rPr lang="tr-TR" dirty="0">
                <a:solidFill>
                  <a:schemeClr val="bg1"/>
                </a:solidFill>
              </a:rPr>
              <a:t>: Encapsulates values of signals and variables.</a:t>
            </a:r>
          </a:p>
        </p:txBody>
      </p:sp>
    </p:spTree>
    <p:extLst>
      <p:ext uri="{BB962C8B-B14F-4D97-AF65-F5344CB8AC3E}">
        <p14:creationId xmlns:p14="http://schemas.microsoft.com/office/powerpoint/2010/main" val="162123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2986-B86E-BA92-F070-1C248C1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B2D88-BCA5-695F-230A-870326214E22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Data Access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73D3-BFBA-9FB4-32F9-DAF906D94CF9}"/>
              </a:ext>
            </a:extLst>
          </p:cNvPr>
          <p:cNvSpPr txBox="1"/>
          <p:nvPr/>
        </p:nvSpPr>
        <p:spPr>
          <a:xfrm>
            <a:off x="197224" y="2927537"/>
            <a:ext cx="1138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signal_value.format := vhpiBinStr;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"1101"; 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vhpiForce);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B9856-E333-A36E-09FC-D5F137A9C555}"/>
              </a:ext>
            </a:extLst>
          </p:cNvPr>
          <p:cNvSpPr txBox="1"/>
          <p:nvPr/>
        </p:nvSpPr>
        <p:spPr>
          <a:xfrm>
            <a:off x="197224" y="676924"/>
            <a:ext cx="1086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Access and manipulate data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Methods: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 values using </a:t>
            </a:r>
            <a:r>
              <a:rPr lang="en-US" i="1" dirty="0" err="1">
                <a:solidFill>
                  <a:schemeClr val="bg1"/>
                </a:solidFill>
              </a:rPr>
              <a:t>vhpi_get_value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values using </a:t>
            </a:r>
            <a:r>
              <a:rPr lang="en-US" i="1" dirty="0" err="1">
                <a:solidFill>
                  <a:schemeClr val="bg1"/>
                </a:solidFill>
              </a:rPr>
              <a:t>vhpi_put_value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Navigating objects using handles.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77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DEC6-8387-E78B-66E7-BEA42D5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F3FB80-D55D-937E-B34F-70F7C53AC93D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VHPI Object Model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5B39D-E2E7-0D24-291F-5CBA5F2BA758}"/>
              </a:ext>
            </a:extLst>
          </p:cNvPr>
          <p:cNvSpPr txBox="1"/>
          <p:nvPr/>
        </p:nvSpPr>
        <p:spPr>
          <a:xfrm>
            <a:off x="197224" y="3244334"/>
            <a:ext cx="1138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signal_handle := vhpi_handle(vhpiSignal, architecture_handle);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38E1-7EEC-D695-2E24-E19C87165185}"/>
              </a:ext>
            </a:extLst>
          </p:cNvPr>
          <p:cNvSpPr txBox="1"/>
          <p:nvPr/>
        </p:nvSpPr>
        <p:spPr>
          <a:xfrm>
            <a:off x="197224" y="676924"/>
            <a:ext cx="1086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Definition:</a:t>
            </a:r>
            <a:r>
              <a:rPr lang="tr-TR" dirty="0">
                <a:solidFill>
                  <a:schemeClr val="bg1"/>
                </a:solidFill>
              </a:rPr>
              <a:t> Represents the hierarchical structure of VHDL designs, enabling navigation and manipulation of components.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Key 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Signals:</a:t>
            </a:r>
            <a:r>
              <a:rPr lang="tr-TR" dirty="0">
                <a:solidFill>
                  <a:schemeClr val="bg1"/>
                </a:solidFill>
              </a:rPr>
              <a:t> Data carriers between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Variables:</a:t>
            </a:r>
            <a:r>
              <a:rPr lang="tr-TR" dirty="0">
                <a:solidFill>
                  <a:schemeClr val="bg1"/>
                </a:solidFill>
              </a:rPr>
              <a:t> Local storage within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Processes:</a:t>
            </a:r>
            <a:r>
              <a:rPr lang="tr-TR" dirty="0">
                <a:solidFill>
                  <a:schemeClr val="bg1"/>
                </a:solidFill>
              </a:rPr>
              <a:t> Describe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u="sng" dirty="0">
                <a:solidFill>
                  <a:schemeClr val="bg1"/>
                </a:solidFill>
              </a:rPr>
              <a:t>Components:</a:t>
            </a:r>
            <a:r>
              <a:rPr lang="tr-TR" dirty="0">
                <a:solidFill>
                  <a:schemeClr val="bg1"/>
                </a:solidFill>
              </a:rPr>
              <a:t> Instances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246299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271-3BD4-44DA-DD2E-6A30976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DADCB1-6AC8-6A57-4D94-73EDE8388B6B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Object Hierarchy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26950-69E1-9777-84BA-3E59B55D1CCE}"/>
              </a:ext>
            </a:extLst>
          </p:cNvPr>
          <p:cNvSpPr txBox="1"/>
          <p:nvPr/>
        </p:nvSpPr>
        <p:spPr>
          <a:xfrm>
            <a:off x="197224" y="3244334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root_handle := vhpi_handle(vhpiRoot, null);</a:t>
            </a:r>
          </a:p>
          <a:p>
            <a:r>
              <a:rPr lang="tr-TR" dirty="0">
                <a:solidFill>
                  <a:schemeClr val="bg1"/>
                </a:solidFill>
              </a:rPr>
              <a:t>entity_handle := vhpi_handle_by_name("MyEntity", root_handle);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7669-DFA0-C6DA-06E3-C94CDFD0609E}"/>
              </a:ext>
            </a:extLst>
          </p:cNvPr>
          <p:cNvSpPr txBox="1"/>
          <p:nvPr/>
        </p:nvSpPr>
        <p:spPr>
          <a:xfrm>
            <a:off x="197224" y="676924"/>
            <a:ext cx="10865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Designs are organized hierarchically, starting from root objects.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Parent-child relationships allow traversal between components.</a:t>
            </a:r>
          </a:p>
          <a:p>
            <a:endParaRPr lang="tr-TR" b="1" dirty="0">
              <a:solidFill>
                <a:schemeClr val="bg1"/>
              </a:solidFill>
            </a:endParaRPr>
          </a:p>
          <a:p>
            <a:r>
              <a:rPr lang="tr-TR" b="1" dirty="0">
                <a:solidFill>
                  <a:schemeClr val="bg1"/>
                </a:solidFill>
              </a:rPr>
              <a:t>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Retrieve handles for signals, processes, or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</a:rPr>
              <a:t>Navigate design hierarchy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0146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0C149-BBDA-0A55-39F7-EF53B4B6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5874F-D280-46E1-47F5-A8804C10265A}"/>
              </a:ext>
            </a:extLst>
          </p:cNvPr>
          <p:cNvSpPr txBox="1">
            <a:spLocks/>
          </p:cNvSpPr>
          <p:nvPr/>
        </p:nvSpPr>
        <p:spPr bwMode="auto">
          <a:xfrm>
            <a:off x="1168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DECLARATİONS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D6CAC-6E1A-2F9E-189C-D025C3E07DC4}"/>
              </a:ext>
            </a:extLst>
          </p:cNvPr>
          <p:cNvSpPr txBox="1">
            <a:spLocks/>
          </p:cNvSpPr>
          <p:nvPr/>
        </p:nvSpPr>
        <p:spPr>
          <a:xfrm>
            <a:off x="733876" y="716625"/>
            <a:ext cx="10724247" cy="32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functions always return the same output for the same input values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Impure functions may produce different outputs for the same inputs or modify external variables or signals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parameters allow read-only access, while variable parameters allow both reading and writing of values during subprogram execution.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parameters pass references to signals, their drivers, or both into the subprogram call Assignments to signal parameters directly affect the actual signal drivers associated with them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7645-A16B-EAE1-3C15-045C2BAA71E3}"/>
              </a:ext>
            </a:extLst>
          </p:cNvPr>
          <p:cNvSpPr txBox="1">
            <a:spLocks/>
          </p:cNvSpPr>
          <p:nvPr/>
        </p:nvSpPr>
        <p:spPr bwMode="auto">
          <a:xfrm>
            <a:off x="0" y="3959358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3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40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BODIES 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512AB-F4E0-B608-C766-55D96C20DB0F}"/>
              </a:ext>
            </a:extLst>
          </p:cNvPr>
          <p:cNvSpPr txBox="1">
            <a:spLocks/>
          </p:cNvSpPr>
          <p:nvPr/>
        </p:nvSpPr>
        <p:spPr>
          <a:xfrm>
            <a:off x="733292" y="4501812"/>
            <a:ext cx="10724247" cy="815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body consists of three main parts: specification (definition of parameters and type), declarative part (variables, constants, or nested subprograms), and statement part (sequential operations)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805BA-A4E3-8CDF-616A-62A802462915}"/>
              </a:ext>
            </a:extLst>
          </p:cNvPr>
          <p:cNvSpPr txBox="1">
            <a:spLocks/>
          </p:cNvSpPr>
          <p:nvPr/>
        </p:nvSpPr>
        <p:spPr bwMode="auto">
          <a:xfrm>
            <a:off x="1168" y="5317067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.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4</a:t>
            </a: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 </a:t>
            </a:r>
            <a:r>
              <a:rPr lang="tr-TR" sz="3600" b="1" dirty="0">
                <a:solidFill>
                  <a:schemeClr val="bg1"/>
                </a:solidFill>
                <a:latin typeface="Tw Cen MT (Body)"/>
                <a:ea typeface="+mj-ea"/>
                <a:cs typeface="Times New Roman" panose="02020603050405020304" pitchFamily="18" charset="0"/>
              </a:rPr>
              <a:t>SUBPROGRAM INSTANTIATION DECLARATIONS</a:t>
            </a:r>
            <a:endParaRPr lang="en-GB" sz="36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9E90F-CCAA-3F94-BA10-A500CF3195A5}"/>
              </a:ext>
            </a:extLst>
          </p:cNvPr>
          <p:cNvSpPr txBox="1">
            <a:spLocks/>
          </p:cNvSpPr>
          <p:nvPr/>
        </p:nvSpPr>
        <p:spPr>
          <a:xfrm>
            <a:off x="733292" y="5958079"/>
            <a:ext cx="10724247" cy="12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 instantiation customizes a general subprogram template into an independent version with specific parameters or generics</a:t>
            </a:r>
            <a:endParaRPr lang="tr-TR" alt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7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DF30-DA56-DE68-E7E4-52BCB72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50617B-4DE5-5870-F165-EA10347900D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Signal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A7B76-889C-41E2-947E-97FEFD803534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signal_value.value := "0000";</a:t>
            </a:r>
          </a:p>
          <a:p>
            <a:r>
              <a:rPr lang="tr-TR" dirty="0">
                <a:solidFill>
                  <a:schemeClr val="bg1"/>
                </a:solidFill>
              </a:rPr>
              <a:t>vhpi_put_value(signal_handle, signal_value, vhpiInertial);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C9521-39F0-5188-BE43-242DA89157D5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Manage signal behavior during simulation.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Monitor signal value changes.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signal values dynamically to simulate specific scenarios.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56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44A1-57FF-F490-B769-D0167D78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8E8803-FB7C-1DBF-ED0A-8C07CDF0729F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Process and Component Interaction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6C458-A29B-D91C-2331-4F258002E197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process_handle := vhpi_handle(vhpiProcess, entity_handle); </a:t>
            </a:r>
          </a:p>
          <a:p>
            <a:r>
              <a:rPr lang="tr-TR" dirty="0">
                <a:solidFill>
                  <a:schemeClr val="bg1"/>
                </a:solidFill>
              </a:rPr>
              <a:t>vhpi_set_disable(process_handle, true);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3CAB4-FA1B-33DE-734F-F63C8D0A6BB4}"/>
              </a:ext>
            </a:extLst>
          </p:cNvPr>
          <p:cNvSpPr txBox="1"/>
          <p:nvPr/>
        </p:nvSpPr>
        <p:spPr>
          <a:xfrm>
            <a:off x="197224" y="676924"/>
            <a:ext cx="1086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Interact with processes and components during runtime.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Activate or deactivate processes.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or monitor component behavior.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74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9022-E099-D79D-42E3-4ACFA562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6693EE-FB78-1923-1F65-62D60CD5B6E8}"/>
              </a:ext>
            </a:extLst>
          </p:cNvPr>
          <p:cNvSpPr txBox="1">
            <a:spLocks/>
          </p:cNvSpPr>
          <p:nvPr/>
        </p:nvSpPr>
        <p:spPr bwMode="auto">
          <a:xfrm>
            <a:off x="197224" y="134470"/>
            <a:ext cx="7645726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tr-TR" sz="25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Advanced Use Cases</a:t>
            </a:r>
            <a:endParaRPr lang="en-GB" sz="25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DE0F-FE2B-B829-0D1B-81533078E250}"/>
              </a:ext>
            </a:extLst>
          </p:cNvPr>
          <p:cNvSpPr txBox="1"/>
          <p:nvPr/>
        </p:nvSpPr>
        <p:spPr>
          <a:xfrm>
            <a:off x="197224" y="2505670"/>
            <a:ext cx="1138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Example:</a:t>
            </a:r>
          </a:p>
          <a:p>
            <a:r>
              <a:rPr lang="tr-TR" dirty="0">
                <a:solidFill>
                  <a:schemeClr val="bg1"/>
                </a:solidFill>
              </a:rPr>
              <a:t>vhpi_register_cb(vhpiCbAfter, 100 ns, my_callback);</a:t>
            </a:r>
          </a:p>
          <a:p>
            <a:r>
              <a:rPr lang="tr-TR" dirty="0">
                <a:solidFill>
                  <a:schemeClr val="bg1"/>
                </a:solidFill>
              </a:rPr>
              <a:t>vhpi_get_value(signal_handle, signal_value);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440C9-C400-0B62-CB31-A76A6801E66B}"/>
              </a:ext>
            </a:extLst>
          </p:cNvPr>
          <p:cNvSpPr txBox="1"/>
          <p:nvPr/>
        </p:nvSpPr>
        <p:spPr>
          <a:xfrm>
            <a:off x="197224" y="676924"/>
            <a:ext cx="10865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Applications:</a:t>
            </a:r>
            <a:endParaRPr lang="tr-T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Debugging and monitoring signals.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Automating tests with dynamic modifications.</a:t>
            </a:r>
            <a:endParaRPr lang="tr-T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Interfacing with external tools for co-simulation.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07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456F2-DBE8-99FD-7F41-487E57678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AAFD9CD-E88D-90BD-E9DA-0AFC3387670B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FF0000"/>
                </a:solidFill>
              </a:rPr>
              <a:t>23</a:t>
            </a:r>
            <a:r>
              <a:rPr lang="en-US" sz="2800" b="1" dirty="0">
                <a:solidFill>
                  <a:srgbClr val="FF0000"/>
                </a:solidFill>
              </a:rPr>
              <a:t>. </a:t>
            </a:r>
            <a:r>
              <a:rPr lang="tr-TR" sz="2800" b="1" dirty="0">
                <a:solidFill>
                  <a:srgbClr val="FF0000"/>
                </a:solidFill>
              </a:rPr>
              <a:t>Vhpı functıon reference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76A35F-4DB6-B413-3A35-634A46680C07}"/>
              </a:ext>
            </a:extLst>
          </p:cNvPr>
          <p:cNvSpPr txBox="1">
            <a:spLocks/>
          </p:cNvSpPr>
          <p:nvPr/>
        </p:nvSpPr>
        <p:spPr>
          <a:xfrm>
            <a:off x="5727233" y="458034"/>
            <a:ext cx="6601927" cy="6116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D2E81A71-0605-1CF3-4E51-E6CF261F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E180300-A829-D5E2-4724-D22CE84C7809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Chapter </a:t>
            </a:r>
            <a:r>
              <a:rPr lang="tr-TR" sz="6000" b="1" dirty="0">
                <a:solidFill>
                  <a:srgbClr val="FF0000"/>
                </a:solidFill>
              </a:rPr>
              <a:t>23</a:t>
            </a:r>
            <a:endParaRPr lang="en-US" sz="60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0000"/>
                </a:solidFill>
              </a:rPr>
              <a:t>Presenter: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6000" b="1" dirty="0">
                <a:solidFill>
                  <a:schemeClr val="bg1"/>
                </a:solidFill>
              </a:rPr>
              <a:t>Orhan Çalışkan</a:t>
            </a:r>
            <a:endParaRPr lang="en-US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53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DDFAB-E8DF-93FB-A6A2-DD5BB9D9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5E7AD-5F5C-3F9B-3F50-53BF5974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vhpi_assert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vhpiSeverityT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severity, char *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formatmsg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...);</a:t>
            </a:r>
          </a:p>
          <a:p>
            <a:pPr lvl="3" algn="just"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vhpi_assert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in VHDL works like the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statement, using a format string (similar to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a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severity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argument to generate a formatted message with a severity level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vhpi_check_error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vhpiErrorInfoT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error_info_p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vhpi_check_error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checks if the previous VHPI function call raised an error. It takes an argument,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error_info_p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either a pointer to an error information structure or NULL</a:t>
            </a:r>
            <a:r>
              <a:rPr lang="tr-T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vhpi_compare_handles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(vhpiHandleT handle1, vhpiHandleT handle2);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Determines whether the arguments handle1 and handle2 refer to the same object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if handle1 and handle2 refer to the same object, or 0 otherwise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645D63-78B6-97BB-3EC0-011091BE8CB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686633-92E7-2675-ED4E-39205495972A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FFD5B-B095-14D0-B335-D78B57FF2FC1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51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49BD-4889-9AE3-3ACA-60386067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9C7FE-280C-B23D-03B3-B7CB5D2D3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vhpi_control (vhpiSimControlT command, ...);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vhpi_control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requests specific control actions for a VHPI tool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vhpiStop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the simulation and waits for further commands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vhpiFinish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Enters the termination phase of the simulation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vhpiReset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Enters the reset phase of the simulation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command is not one of these, the tool performs a custom action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vhpi_create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vhpiClassKindT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vhpiHandleT handle1, 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  vhpiHandleT handle2);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vhpi_create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is used to create VHPI objects of specific classes, such as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processStmt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driver, based on the kind argument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associates the created objects with other VHPI objects and sets certain properties (like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IsForeign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default values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A79D34-9B8E-01C1-68B6-D9C00A42F9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4F22DC-15FF-5BE9-CA99-B12131EAE8AA}"/>
              </a:ext>
            </a:extLst>
          </p:cNvPr>
          <p:cNvSpPr txBox="1">
            <a:spLocks/>
          </p:cNvSpPr>
          <p:nvPr/>
        </p:nvSpPr>
        <p:spPr>
          <a:xfrm>
            <a:off x="6095416" y="698604"/>
            <a:ext cx="4976260" cy="6091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FA49A-B3B1-9260-B11B-627FB64A735E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62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7B74-FF4A-B298-94D0-A1676239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0FDBE5-86F9-DE74-2D03-3E299654D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vhpiIntT vhpi_get(vhpiIntPropertyT property, vhpiHandleT object);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disables an enabled callback, preventing the callback function from executing when the trigger event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returns the property value if readable,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vhpiUndefined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the property cannot be read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vhpi_get_data(int32_t id, void * dataLoc, size_t numBytes);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vhpi_get_data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reads a specified number of bytes from a saved data set and writes them to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dataLoc</a:t>
            </a:r>
            <a:endParaRPr lang="tr-TR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continues reading from the last location on subsequent calls and writes zeros if fewer bytes remain than requested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vhpi_get_foreignf_info (vhpiHandleT hdl, vhpiForeignDataT *foreignDatap);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vhpi_get_foreignf_info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details about a foreign model or application, such as its type, functions, and names, and stores them in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foreignDatap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tructure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returns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success 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error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E4FB34-5A05-0697-3627-1D663BE9536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001E08-0211-A1A3-061C-F075C780BF55}"/>
              </a:ext>
            </a:extLst>
          </p:cNvPr>
          <p:cNvSpPr txBox="1">
            <a:spLocks/>
          </p:cNvSpPr>
          <p:nvPr/>
        </p:nvSpPr>
        <p:spPr>
          <a:xfrm>
            <a:off x="536621" y="3886481"/>
            <a:ext cx="10535055" cy="32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27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699F5-6E14-9927-AC68-9DAB92A3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3C0A3F-7617-8C4C-8CEC-8862BC70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vhpi_get_next_time (vhpiTimeT *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time_p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vhpi_get_next_time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writes the time of the next simulation cycle 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a provided time structure. It returns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vhpiNoActivity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no further simulation activity exists,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successful, or a non-zero value on error</a:t>
            </a: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vhpiPhysT vhpi_get_phys (vhpiPhysPropertyT property, vhpiHandleT object);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vhpi_get_physical_property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value of a specified physical property for a given object. It returns the property value if readable or an unspecified value otherwise</a:t>
            </a: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vhpiRealT vhpi_get_real (vhpiRealPropertyT property, vhpiHandleT object);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vhpi_get_real_property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value of a specified real property for a given object. It returns the property value if readable or an unspecified value otherwise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9FF107-BB4F-0B8E-5B95-BC67C55101C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50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39F2-088D-158A-1BE0-933F34E85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BBDAFB-2D6C-0556-7738-BC78EF35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0535055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 vhpiCharT * vhpi_get_str (vhpiStrPropertyT property, vhpiHandleT object);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vhpi_get_str_property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value of a specified string property for a given object. It returns a pointer to the string if readable or NULL otherwise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vhpi_get_time (vhpiTimeT *time_p, long *cycles);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vhpi_get_time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current simulation time and/or the number of delta or total simulation cycles. It writes these values to provided pointers and returns no value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vhpi_get_value (vhpiHandleT expr, vhpiValueT *value_p);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vhpi_get_value function formats and retrieves the value of the object referred to by expr. It returns 0 on success, required storage size if space is insufficient, or a negative value on error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347BA5-B38E-4AB7-65E9-EEC5DA73D70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19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510D-26EE-D008-6728-63FEF89A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75A954-8995-A03B-154E-B2F1EFA58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24517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vhpiOneToOneT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type, vhpiHandleT referenceHandle);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the target object of a one-to-one association based on type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referenceHandle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returns a handle to the target object if one exists or NULL otherwise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vhpi_handle_by_index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(vhpiOneToManyT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itRel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int32_t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indx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vhpi_handle_by_index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retrieves a target object from an ordered one-to-many association using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itRel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parent,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indx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returns a handle to the target object at the specified index or NULL if no such object exists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vhpi_handle_by_name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(const char *name, 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vhpi_handle_by_name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searches for an object by its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the name string and optional scope. It returns a handle to the found object or NULL if not found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66A86-21DE-FE37-EA7C-92E929EF244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3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E7F14-7F3F-6A88-1313-C9F75F6E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A5C11-DDFA-AE3C-AE2C-52A092A86F6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61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			CODE</a:t>
            </a:r>
            <a:r>
              <a:rPr lang="tr-TR" sz="40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 EXAMPLE</a:t>
            </a:r>
            <a:endParaRPr lang="en-US" sz="40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403CD9DF-6E82-BFA7-8407-A1BE6B99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2" y="616890"/>
            <a:ext cx="4931228" cy="609235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IEEE;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IEEE.std_logic_1164.all;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IEEE.numeric_std.all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body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b: integer) return integer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 +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my_subprograms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work.my_subprograms.all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port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a, b       : in 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c, d       : in  integer;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 integer;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 integer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dirty="0">
              <a:solidFill>
                <a:schemeClr val="bg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6">
            <a:extLst>
              <a:ext uri="{FF2B5EF4-FFF2-40B4-BE49-F238E27FC236}">
                <a16:creationId xmlns:a16="http://schemas.microsoft.com/office/drawing/2014/main" id="{CA6D25FF-4EC9-4C5C-4196-09185EF324DC}"/>
              </a:ext>
            </a:extLst>
          </p:cNvPr>
          <p:cNvSpPr txBox="1">
            <a:spLocks/>
          </p:cNvSpPr>
          <p:nvPr/>
        </p:nvSpPr>
        <p:spPr>
          <a:xfrm>
            <a:off x="6415314" y="613245"/>
            <a:ext cx="5458439" cy="609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behavioral of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subprograminstantiationexample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constant threshold : integer :=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process(a, b, c, d)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--temporary storage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variable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integer;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begin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 &gt; threshold and b &gt; threshold) then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b);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result_int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 &gt; threshold and d &gt; threshold) then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add_integer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(c, d);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tempresultreal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else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result_real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end if;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 process;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behavioral;</a:t>
            </a:r>
          </a:p>
        </p:txBody>
      </p:sp>
    </p:spTree>
    <p:extLst>
      <p:ext uri="{BB962C8B-B14F-4D97-AF65-F5344CB8AC3E}">
        <p14:creationId xmlns:p14="http://schemas.microsoft.com/office/powerpoint/2010/main" val="27579621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B6E8-D0B5-06A4-7795-F791AD39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1F7198-9AD4-38A5-C147-DCC08A4E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02165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vhpi_is_printable( char ch )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checks if the character code of the ch argument represents a graphic character.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if it's a graphic character, 0 otherwise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vhpi_iterator (vhpiOneToManyT type, vhpiHandleT referenceHandle);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creates an iterator object for a one-to-many association if target objects exist and returns a handle to the iterator. If no target objects exist, it returns NULL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vhpi_printf (const char *format, ...);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writes a formatted string to one or more tool output files based on a format string and arguments, similar to the C printf function. It returns the number of characters written, or -1 if an error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7D4252-F008-0B12-54D4-F2B52C975AC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564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B9E4-2B1E-555E-A333-218B6A3F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956724-5F34-0934-4513-4604470C1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02165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vhpi_protected_call (vhpiHandleT varHdl, vhpiUserFctT userFct, void *userData);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vhpi_protected_call function ensures exclusive access to a varDecl object with specific properties and calls the user function with the object handle and user data. It returns the value from the user function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size_t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vhpi_put_data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(int32_t id, void * dataLoc, size_t numBytes);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vhpi_put_data function writes bytes from dataLoc to the saved data set identified by id. It returns the number of bytes written, or 0 if the write fails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vhpi_put_value (vhpiHandleT object, vhpiValueT *value_p, vhpiPutValueModeT mode);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 argument is a handle to an object or function with a foreign subprogram. The value_p specifies the value to update, and mode determines the update method. The function returns 0 if successful, or a non-zero value if there's an error.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3EB74F-06A4-CB19-80BE-7431BAA9D93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06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24CEF-0D6B-BF9A-AF27-7AFC9709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FCBD7B-7640-0B02-E514-75A2E9D7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02165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vhpi_register_cb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vhpiCbDataT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cb_data_p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int32_t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flags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cb_data_p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argument is a pointer to the callback data, and flags specify the registration mode. The function registers a callback and returns a handle if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vhpiReturnCb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set, or NULL if cleared. If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vhpiDisableCb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set, the callback is disabled; otherwise, it's enabled. The function does not retain references after execution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vhpi_register_foreignf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(vhpiForeignDataT *foreignDatap);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foreignDatap argument is a pointer to a foreign data structure for registration, specifying the foreign entity type with kind and including function pointers for elaboration 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elabf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execution 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execf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It also includes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object and model names. The function registers the foreign entity and returns a handle if successful, or NULL on Error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vhpi_release_handle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(vhpiHandleT object);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 argument is a handle referring to an object. The function releases the handle and returns 0 if successful, or 1 if an error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239B88-6C00-0226-A236-B891548B11A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544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1C65D-A7EA-7F00-391E-A3AEB00A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4F1879-7233-AE58-0F21-2C874AF4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02165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vhpi_remove_cb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(vhpiHandleT cb_obj);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cb_obj argument is a handle to a registered callback. The function removes the callback, invalidating the handle. It returns 0 if successful, or 1 if an error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vhpiHandleT vhpi_scan (vhpiHandleT iterator);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iterator argument is a handle to an iterator object. If the iterator has no element at its position, the handle is released and NULL is returned. Otherwise, a handle to the current element is returned, and the iterator moves to the next element. The return value is either a handle or NULL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E7DD62-079D-0210-59A4-7167FADF258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43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1561-252F-C72E-BBAB-E28632F7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74A28-E7D7-C856-771E-70CA942A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6" y="695808"/>
            <a:ext cx="11021654" cy="609409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</a:pPr>
            <a:endParaRPr lang="tr-TR" sz="2000" dirty="0">
              <a:solidFill>
                <a:schemeClr val="bg1"/>
              </a:solidFill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vhpi_schedule_transaction (vhpiHandleT drivHdl, vhpiValueT *value_p,uint32_t  numValues, vhpiTimeT *delayp, vhpiDelayModeT delayMode, vhpiTimeT *pulseRejp);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drivHdl refers to a driver or driverCollection. value_p is a pointer to value structures, and numValues is the count. Transactions are scheduled with a relative delay (delayp), and delayMode specifies the type (inertial or transport)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delayMode is inertial, pulseRejp sets the pulse rejection limit; otherwise, it's ignored. If pulseRejp is NULL, the limit equals the delay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 successful, non-zero if error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algn="just">
              <a:lnSpc>
                <a:spcPct val="110000"/>
              </a:lnSpc>
              <a:buNone/>
            </a:pP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vhpi_vprintf (const char *format, va_list args);</a:t>
            </a: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format argument is a pointer to a format string with conversion codes, as per ISO/IEC 9899:2018 for the C vprintf function. It formats a string to be written to output files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value: The number of characters written, or -1 if an error occurs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B59D8-E915-1980-DC0C-DF3C659B1CA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  <a:ea typeface="+mj-ea"/>
                <a:cs typeface="+mj-cs"/>
              </a:rPr>
              <a:t>23 </a:t>
            </a:r>
            <a:r>
              <a:rPr lang="tr-TR" sz="4000" b="1" dirty="0">
                <a:solidFill>
                  <a:schemeClr val="bg1"/>
                </a:solidFill>
                <a:latin typeface="Tw Cen MT (Headings)"/>
                <a:ea typeface="+mj-ea"/>
                <a:cs typeface="+mj-cs"/>
              </a:rPr>
              <a:t>VHPI FUNCTION REFERENCE</a:t>
            </a:r>
            <a:endParaRPr lang="en-GB" sz="4000" b="1" i="1" dirty="0">
              <a:solidFill>
                <a:schemeClr val="bg1"/>
              </a:solidFill>
              <a:latin typeface="Tw Cen MT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93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15363-4DD5-2E12-E2C5-6D6BBD0E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36C436-1D4E-C686-93F8-FA899A5B847F}"/>
              </a:ext>
            </a:extLst>
          </p:cNvPr>
          <p:cNvSpPr txBox="1">
            <a:spLocks/>
          </p:cNvSpPr>
          <p:nvPr/>
        </p:nvSpPr>
        <p:spPr>
          <a:xfrm>
            <a:off x="5907110" y="0"/>
            <a:ext cx="6284889" cy="458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4. 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  <a:r>
              <a:rPr lang="tr-TR" sz="2800" b="1" dirty="0">
                <a:solidFill>
                  <a:srgbClr val="FF0000"/>
                </a:solidFill>
              </a:rPr>
              <a:t>TANDARD TOOL DIRECTIVES</a:t>
            </a:r>
            <a:r>
              <a:rPr kumimoji="0" lang="tr-TR" sz="2800" b="1" i="0" u="none" strike="noStrike" kern="120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DABAA-E6D8-BAE3-9F43-8A5158F3F0C2}"/>
              </a:ext>
            </a:extLst>
          </p:cNvPr>
          <p:cNvSpPr txBox="1">
            <a:spLocks/>
          </p:cNvSpPr>
          <p:nvPr/>
        </p:nvSpPr>
        <p:spPr>
          <a:xfrm>
            <a:off x="5907111" y="479201"/>
            <a:ext cx="6284890" cy="1087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24.1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Protect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Tool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Directives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24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.2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Conditional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Analysis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Tool</a:t>
            </a:r>
            <a:r>
              <a:rPr lang="tr-TR" b="1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tr-TR" b="1" dirty="0" err="1">
                <a:solidFill>
                  <a:prstClr val="black"/>
                </a:solidFill>
                <a:latin typeface="Tw Cen MT" panose="020B0602020104020603"/>
              </a:rPr>
              <a:t>Directives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BB2BDD0F-BE43-89BF-EBCF-EBDFC14F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0357" y="10"/>
            <a:ext cx="5917468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94C7B32-FC7D-29E3-B3B2-342705369D13}"/>
              </a:ext>
            </a:extLst>
          </p:cNvPr>
          <p:cNvSpPr txBox="1">
            <a:spLocks/>
          </p:cNvSpPr>
          <p:nvPr/>
        </p:nvSpPr>
        <p:spPr>
          <a:xfrm>
            <a:off x="-10358" y="152676"/>
            <a:ext cx="5982231" cy="1329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Chapter </a:t>
            </a:r>
            <a:r>
              <a:rPr lang="tr-TR" sz="6000" b="1" dirty="0">
                <a:solidFill>
                  <a:srgbClr val="FF0000"/>
                </a:solidFill>
                <a:latin typeface="Tw Cen MT" panose="020B0602020104020603"/>
              </a:rPr>
              <a:t>2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4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Presenter: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Seyit Ko</a:t>
            </a:r>
            <a:r>
              <a:rPr kumimoji="0" lang="tr-T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çak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52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2136C-DADF-B065-8C40-953BE81B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D5E7-B869-4082-EF42-1B30C94A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76" y="698604"/>
            <a:ext cx="10724247" cy="21631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 VHDL designs to prevent text disclosure while allowing authorized tools to process the design</a:t>
            </a:r>
            <a:endParaRPr kumimoji="0" lang="tr-TR" altLang="tr-T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Elements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Encrypted text and instructions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Envelope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Details for decryption</a:t>
            </a:r>
          </a:p>
          <a:p>
            <a:pPr>
              <a:lnSpc>
                <a:spcPct val="110000"/>
              </a:lnSpc>
            </a:pP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kumimoji="0" lang="tr-TR" altLang="tr-TR" sz="2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altLang="tr-TR" sz="2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4BCA82-EA59-4442-B697-7E0BE04A5E0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PROTECT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1CE937-B716-6628-6028-5E8FB0271F5C}"/>
              </a:ext>
            </a:extLst>
          </p:cNvPr>
          <p:cNvSpPr txBox="1">
            <a:spLocks/>
          </p:cNvSpPr>
          <p:nvPr/>
        </p:nvSpPr>
        <p:spPr bwMode="auto">
          <a:xfrm>
            <a:off x="1168" y="2746656"/>
            <a:ext cx="12190832" cy="5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E60000"/>
              </a:buClr>
              <a:buSzPct val="105000"/>
              <a:buFont typeface="Times" pitchFamily="18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			</a:t>
            </a:r>
            <a:r>
              <a:rPr lang="tr-TR" sz="4000" b="1" dirty="0">
                <a:solidFill>
                  <a:srgbClr val="FF0000"/>
                </a:solidFill>
                <a:latin typeface="Tw Cen MT (Headings)"/>
              </a:rPr>
              <a:t>2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4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.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1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 (Headings)"/>
                <a:ea typeface="+mn-ea"/>
                <a:cs typeface="+mn-cs"/>
              </a:rPr>
              <a:t> </a:t>
            </a: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(Body)"/>
                <a:ea typeface="+mn-ea"/>
                <a:cs typeface="Times New Roman" panose="02020603050405020304" pitchFamily="18" charset="0"/>
              </a:rPr>
              <a:t>CONDITIONAL ANALYSIS</a:t>
            </a:r>
            <a:r>
              <a:rPr lang="tr-TR" sz="4000" b="1" dirty="0">
                <a:solidFill>
                  <a:prstClr val="black"/>
                </a:solidFill>
                <a:latin typeface="Tw Cen MT (Body)"/>
                <a:cs typeface="Times New Roman" panose="02020603050405020304" pitchFamily="18" charset="0"/>
              </a:rPr>
              <a:t> TOOL DIRECTIVES</a:t>
            </a:r>
            <a:endParaRPr kumimoji="0" lang="en-GB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(Body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89E88-A1C1-63D3-2EB9-177EBD764DBB}"/>
              </a:ext>
            </a:extLst>
          </p:cNvPr>
          <p:cNvSpPr txBox="1">
            <a:spLocks/>
          </p:cNvSpPr>
          <p:nvPr/>
        </p:nvSpPr>
        <p:spPr>
          <a:xfrm>
            <a:off x="733876" y="3429000"/>
            <a:ext cx="10724247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Allows conditional inclusion/exclusion of VHDL description parts based on tool or user settings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tr-TR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Adds a warning message, does not stop analysis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tr-TR" sz="1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tr-TR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Stops analysis with an error message</a:t>
            </a:r>
            <a:endParaRPr lang="tr-TR" alt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Tool-Supplied Identifiers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tr-TR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VHDL_VERSION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VHDL version (e.g., "2008")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TOOL_TYPE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 type (e.g., "SIMULATION")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TOOL_NAME/EDITION/VERSION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Tool-specific details</a:t>
            </a: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br>
              <a:rPr lang="tr-TR" altLang="tr-TR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altLang="tr-TR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2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049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F4A77-765D-ED6A-9BDD-7B6034AA8AF6}"/>
              </a:ext>
            </a:extLst>
          </p:cNvPr>
          <p:cNvSpPr txBox="1">
            <a:spLocks/>
          </p:cNvSpPr>
          <p:nvPr/>
        </p:nvSpPr>
        <p:spPr>
          <a:xfrm>
            <a:off x="161285" y="5087143"/>
            <a:ext cx="12192000" cy="3541714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5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www.youtube.com/@falsepaths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E128-421B-3E5F-263E-445672AA15B6}"/>
              </a:ext>
            </a:extLst>
          </p:cNvPr>
          <p:cNvSpPr txBox="1">
            <a:spLocks/>
          </p:cNvSpPr>
          <p:nvPr/>
        </p:nvSpPr>
        <p:spPr bwMode="auto">
          <a:xfrm>
            <a:off x="0" y="428154"/>
            <a:ext cx="12192000" cy="42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B050"/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2315" indent="-20231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Font typeface="Times" pitchFamily="18" charset="0"/>
              <a:buChar char="•"/>
              <a:defRPr sz="1600">
                <a:solidFill>
                  <a:srgbClr val="000000"/>
                </a:solidFill>
                <a:latin typeface="Vodafone Rg" pitchFamily="34" charset="0"/>
                <a:ea typeface="+mn-ea"/>
                <a:cs typeface="+mn-cs"/>
              </a:defRPr>
            </a:lvl1pPr>
            <a:lvl2pPr marL="399870" indent="-196365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500">
                <a:solidFill>
                  <a:srgbClr val="000000"/>
                </a:solidFill>
                <a:latin typeface="Vodafone Rg" pitchFamily="34" charset="0"/>
              </a:defRPr>
            </a:lvl2pPr>
            <a:lvl3pPr marL="602185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300">
                <a:solidFill>
                  <a:srgbClr val="000000"/>
                </a:solidFill>
                <a:latin typeface="Vodafone Rg" pitchFamily="34" charset="0"/>
              </a:defRPr>
            </a:lvl3pPr>
            <a:lvl4pPr marL="804501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4pPr>
            <a:lvl5pPr marL="1006816" indent="-201126" algn="l" rtl="0" fontAlgn="base">
              <a:lnSpc>
                <a:spcPct val="100000"/>
              </a:lnSpc>
              <a:spcBef>
                <a:spcPct val="0"/>
              </a:spcBef>
              <a:spcAft>
                <a:spcPts val="1799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Vodafone Rg" pitchFamily="34" charset="0"/>
              </a:defRPr>
            </a:lvl5pPr>
            <a:lvl6pPr marL="1349561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6pPr>
            <a:lvl7pPr marL="1692308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7pPr>
            <a:lvl8pPr marL="2035052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8pPr>
            <a:lvl9pPr marL="2377797" indent="-201126" algn="l" rtl="0" fontAlgn="base">
              <a:lnSpc>
                <a:spcPts val="1799"/>
              </a:lnSpc>
              <a:spcBef>
                <a:spcPct val="0"/>
              </a:spcBef>
              <a:spcAft>
                <a:spcPts val="450"/>
              </a:spcAft>
              <a:buClr>
                <a:srgbClr val="E60000"/>
              </a:buClr>
              <a:buSzPct val="105000"/>
              <a:buChar char="–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End of IEEE 1076 – 2002 Standard 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VHDL Project Closure Presentation</a:t>
            </a:r>
            <a:endParaRPr lang="en-GB" sz="4800" b="1" dirty="0">
              <a:solidFill>
                <a:srgbClr val="FF0000"/>
              </a:solidFill>
              <a:latin typeface="Tw Cen MT (Body)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31B5-5985-1BE6-1A78-1AB54C362DB3}"/>
              </a:ext>
            </a:extLst>
          </p:cNvPr>
          <p:cNvSpPr txBox="1"/>
          <p:nvPr/>
        </p:nvSpPr>
        <p:spPr>
          <a:xfrm>
            <a:off x="2428150" y="1927533"/>
            <a:ext cx="6876716" cy="329320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B050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FF0000"/>
                </a:solidFill>
                <a:latin typeface="Tw Cen MT (Body)"/>
                <a:cs typeface="Times New Roman" panose="02020603050405020304" pitchFamily="18" charset="0"/>
              </a:rPr>
              <a:t>THANKS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Furkan Kaya,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Mert Ecevit,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Orhan </a:t>
            </a:r>
            <a:r>
              <a:rPr lang="tr-TR" sz="3200" b="1" cap="none" dirty="0">
                <a:solidFill>
                  <a:srgbClr val="FF0000"/>
                </a:solidFill>
              </a:rPr>
              <a:t>Çalışkan</a:t>
            </a:r>
            <a:r>
              <a:rPr lang="en-GB" sz="3200" b="1" cap="none" dirty="0">
                <a:solidFill>
                  <a:srgbClr val="FF0000"/>
                </a:solidFill>
              </a:rPr>
              <a:t>, </a:t>
            </a:r>
            <a:endParaRPr lang="tr-TR" sz="3200" b="1" cap="none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Seyit Ko</a:t>
            </a:r>
            <a:r>
              <a:rPr lang="tr-TR" sz="3200" b="1" cap="none" dirty="0">
                <a:solidFill>
                  <a:srgbClr val="FF0000"/>
                </a:solidFill>
              </a:rPr>
              <a:t>çak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3200" b="1" cap="none" dirty="0">
                <a:solidFill>
                  <a:srgbClr val="FF0000"/>
                </a:solidFill>
              </a:rPr>
              <a:t>Yunus </a:t>
            </a:r>
            <a:r>
              <a:rPr lang="tr-TR" sz="3200" b="1" cap="none" dirty="0">
                <a:solidFill>
                  <a:srgbClr val="FF0000"/>
                </a:solidFill>
              </a:rPr>
              <a:t>Küçük </a:t>
            </a:r>
            <a:endParaRPr lang="en-GB" sz="3200" b="1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1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dcmitype/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13666</Words>
  <Application>Microsoft Office PowerPoint</Application>
  <PresentationFormat>Geniş ekran</PresentationFormat>
  <Paragraphs>1833</Paragraphs>
  <Slides>97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97</vt:i4>
      </vt:variant>
    </vt:vector>
  </HeadingPairs>
  <TitlesOfParts>
    <vt:vector size="108" baseType="lpstr">
      <vt:lpstr>Arial</vt:lpstr>
      <vt:lpstr>Calibri</vt:lpstr>
      <vt:lpstr>Consolas</vt:lpstr>
      <vt:lpstr>Courier New</vt:lpstr>
      <vt:lpstr>Times</vt:lpstr>
      <vt:lpstr>Times New Roman</vt:lpstr>
      <vt:lpstr>Tw Cen MT</vt:lpstr>
      <vt:lpstr>Tw Cen MT (Body)</vt:lpstr>
      <vt:lpstr>Tw Cen MT (Gövde)</vt:lpstr>
      <vt:lpstr>Tw Cen MT (Headings)</vt:lpstr>
      <vt:lpstr>Circuit</vt:lpstr>
      <vt:lpstr>A Summary of 1076 - 2019 IEEE Standard  VHDL Language Reference Manual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Summary of 1076 - 2019 IEEE Standard  VHDL Language Reference Manual</dc:title>
  <dc:creator>Ofis 365</dc:creator>
  <cp:lastModifiedBy>ORHAN  ÇALIŞKAN</cp:lastModifiedBy>
  <cp:revision>651</cp:revision>
  <dcterms:created xsi:type="dcterms:W3CDTF">2024-07-21T06:30:33Z</dcterms:created>
  <dcterms:modified xsi:type="dcterms:W3CDTF">2024-12-28T18:26:13Z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